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78" r:id="rId2"/>
    <p:sldId id="302" r:id="rId3"/>
    <p:sldId id="303" r:id="rId4"/>
    <p:sldId id="304" r:id="rId5"/>
    <p:sldId id="305" r:id="rId6"/>
    <p:sldId id="306" r:id="rId7"/>
    <p:sldId id="301" r:id="rId8"/>
    <p:sldId id="257" r:id="rId9"/>
    <p:sldId id="292" r:id="rId10"/>
    <p:sldId id="279" r:id="rId11"/>
    <p:sldId id="280" r:id="rId12"/>
    <p:sldId id="281" r:id="rId13"/>
    <p:sldId id="282" r:id="rId14"/>
    <p:sldId id="258" r:id="rId15"/>
    <p:sldId id="261" r:id="rId16"/>
    <p:sldId id="262" r:id="rId17"/>
    <p:sldId id="265" r:id="rId18"/>
    <p:sldId id="266" r:id="rId19"/>
    <p:sldId id="259" r:id="rId20"/>
    <p:sldId id="275" r:id="rId21"/>
    <p:sldId id="269" r:id="rId22"/>
    <p:sldId id="270" r:id="rId23"/>
    <p:sldId id="274" r:id="rId24"/>
    <p:sldId id="276" r:id="rId25"/>
    <p:sldId id="277" r:id="rId26"/>
    <p:sldId id="307" r:id="rId27"/>
    <p:sldId id="273" r:id="rId28"/>
    <p:sldId id="309" r:id="rId29"/>
    <p:sldId id="310" r:id="rId30"/>
    <p:sldId id="311" r:id="rId31"/>
    <p:sldId id="312" r:id="rId32"/>
    <p:sldId id="313" r:id="rId33"/>
    <p:sldId id="285" r:id="rId34"/>
    <p:sldId id="286" r:id="rId35"/>
    <p:sldId id="287" r:id="rId36"/>
    <p:sldId id="296" r:id="rId37"/>
    <p:sldId id="298" r:id="rId38"/>
    <p:sldId id="295" r:id="rId39"/>
    <p:sldId id="289" r:id="rId40"/>
    <p:sldId id="300" r:id="rId41"/>
    <p:sldId id="314" r:id="rId42"/>
    <p:sldId id="308" r:id="rId43"/>
    <p:sldId id="315" r:id="rId44"/>
    <p:sldId id="316" r:id="rId45"/>
    <p:sldId id="318" r:id="rId46"/>
    <p:sldId id="319" r:id="rId47"/>
    <p:sldId id="317" r:id="rId48"/>
  </p:sldIdLst>
  <p:sldSz cx="9144000" cy="6858000" type="screen4x3"/>
  <p:notesSz cx="6797675" cy="9926638"/>
  <p:defaultText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68" autoAdjust="0"/>
    <p:restoredTop sz="94737" autoAdjust="0"/>
  </p:normalViewPr>
  <p:slideViewPr>
    <p:cSldViewPr>
      <p:cViewPr varScale="1">
        <p:scale>
          <a:sx n="70" d="100"/>
          <a:sy n="70" d="100"/>
        </p:scale>
        <p:origin x="-1068" y="-102"/>
      </p:cViewPr>
      <p:guideLst>
        <p:guide orient="horz" pos="216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Platshållare för sidhuvud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sv-SE"/>
          </a:p>
        </p:txBody>
      </p:sp>
      <p:sp>
        <p:nvSpPr>
          <p:cNvPr id="3" name="Platshållare för datum 2"/>
          <p:cNvSpPr>
            <a:spLocks noGrp="1"/>
          </p:cNvSpPr>
          <p:nvPr>
            <p:ph type="dt" idx="1"/>
          </p:nvPr>
        </p:nvSpPr>
        <p:spPr>
          <a:xfrm>
            <a:off x="3850443" y="0"/>
            <a:ext cx="2945659" cy="496332"/>
          </a:xfrm>
          <a:prstGeom prst="rect">
            <a:avLst/>
          </a:prstGeom>
        </p:spPr>
        <p:txBody>
          <a:bodyPr vert="horz" lIns="91440" tIns="45720" rIns="91440" bIns="45720" rtlCol="0"/>
          <a:lstStyle>
            <a:lvl1pPr algn="r">
              <a:defRPr sz="1200"/>
            </a:lvl1pPr>
          </a:lstStyle>
          <a:p>
            <a:fld id="{92867C57-73AE-460C-86FC-FDF146F5A950}" type="datetimeFigureOut">
              <a:rPr lang="sv-SE" smtClean="0"/>
              <a:t>2013-10-02</a:t>
            </a:fld>
            <a:endParaRPr lang="sv-SE"/>
          </a:p>
        </p:txBody>
      </p:sp>
      <p:sp>
        <p:nvSpPr>
          <p:cNvPr id="4" name="Platshållare för bildobjekt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sv-SE"/>
          </a:p>
        </p:txBody>
      </p:sp>
      <p:sp>
        <p:nvSpPr>
          <p:cNvPr id="5" name="Platshållare för anteckningar 4"/>
          <p:cNvSpPr>
            <a:spLocks noGrp="1"/>
          </p:cNvSpPr>
          <p:nvPr>
            <p:ph type="body" sz="quarter" idx="3"/>
          </p:nvPr>
        </p:nvSpPr>
        <p:spPr>
          <a:xfrm>
            <a:off x="679768" y="4715153"/>
            <a:ext cx="5438140" cy="4466987"/>
          </a:xfrm>
          <a:prstGeom prst="rect">
            <a:avLst/>
          </a:prstGeom>
        </p:spPr>
        <p:txBody>
          <a:bodyPr vert="horz" lIns="91440" tIns="45720" rIns="91440" bIns="45720" rtlCol="0"/>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6" name="Platshållare för sidfot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sv-SE"/>
          </a:p>
        </p:txBody>
      </p:sp>
      <p:sp>
        <p:nvSpPr>
          <p:cNvPr id="7" name="Platshållare för bildnummer 6"/>
          <p:cNvSpPr>
            <a:spLocks noGrp="1"/>
          </p:cNvSpPr>
          <p:nvPr>
            <p:ph type="sldNum" sz="quarter" idx="5"/>
          </p:nvPr>
        </p:nvSpPr>
        <p:spPr>
          <a:xfrm>
            <a:off x="3850443" y="9428583"/>
            <a:ext cx="2945659" cy="496332"/>
          </a:xfrm>
          <a:prstGeom prst="rect">
            <a:avLst/>
          </a:prstGeom>
        </p:spPr>
        <p:txBody>
          <a:bodyPr vert="horz" lIns="91440" tIns="45720" rIns="91440" bIns="45720" rtlCol="0" anchor="b"/>
          <a:lstStyle>
            <a:lvl1pPr algn="r">
              <a:defRPr sz="1200"/>
            </a:lvl1pPr>
          </a:lstStyle>
          <a:p>
            <a:fld id="{4828E3FE-9BD9-473A-9A1D-F07AFC333666}" type="slidenum">
              <a:rPr lang="sv-SE" smtClean="0"/>
              <a:t>‹#›</a:t>
            </a:fld>
            <a:endParaRPr lang="sv-SE"/>
          </a:p>
        </p:txBody>
      </p:sp>
    </p:spTree>
    <p:extLst>
      <p:ext uri="{BB962C8B-B14F-4D97-AF65-F5344CB8AC3E}">
        <p14:creationId xmlns:p14="http://schemas.microsoft.com/office/powerpoint/2010/main" val="6614854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7"/>
          <p:cNvSpPr>
            <a:spLocks noGrp="1" noChangeArrowheads="1"/>
          </p:cNvSpPr>
          <p:nvPr>
            <p:ph type="sldNum" sz="quarter" idx="5"/>
          </p:nvPr>
        </p:nvSpPr>
        <p:spPr>
          <a:xfrm>
            <a:off x="6535740" y="9645650"/>
            <a:ext cx="261937" cy="280988"/>
          </a:xfrm>
          <a:noFill/>
        </p:spPr>
        <p:txBody>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fld id="{8B3C1AAB-C523-4808-A74F-0C2B4CE134F0}" type="slidenum">
              <a:rPr lang="en-US" altLang="sv-SE" sz="1200" b="0" smtClean="0">
                <a:latin typeface="Times"/>
              </a:rPr>
              <a:pPr/>
              <a:t>20</a:t>
            </a:fld>
            <a:endParaRPr lang="en-US" altLang="sv-SE" sz="1200" b="0" smtClean="0">
              <a:latin typeface="Times"/>
            </a:endParaRPr>
          </a:p>
        </p:txBody>
      </p:sp>
      <p:sp>
        <p:nvSpPr>
          <p:cNvPr id="46083" name="Rectangle 2"/>
          <p:cNvSpPr>
            <a:spLocks noGrp="1" noRot="1" noChangeAspect="1" noChangeArrowheads="1" noTextEdit="1"/>
          </p:cNvSpPr>
          <p:nvPr>
            <p:ph type="sldImg"/>
          </p:nvPr>
        </p:nvSpPr>
        <p:spPr>
          <a:ln/>
        </p:spPr>
      </p:sp>
      <p:sp>
        <p:nvSpPr>
          <p:cNvPr id="46084" name="Rectangle 3"/>
          <p:cNvSpPr>
            <a:spLocks noGrp="1" noChangeArrowheads="1"/>
          </p:cNvSpPr>
          <p:nvPr>
            <p:ph type="body" idx="1"/>
          </p:nvPr>
        </p:nvSpPr>
        <p:spPr>
          <a:xfrm>
            <a:off x="906463" y="6807201"/>
            <a:ext cx="184150" cy="280988"/>
          </a:xfrm>
          <a:noFill/>
        </p:spPr>
        <p:txBody>
          <a:bodyPr/>
          <a:lstStyle/>
          <a:p>
            <a:pPr eaLnBrk="1" hangingPunct="1"/>
            <a:endParaRPr lang="en-GB" altLang="sv-SE"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7"/>
          <p:cNvSpPr>
            <a:spLocks noGrp="1" noChangeArrowheads="1"/>
          </p:cNvSpPr>
          <p:nvPr>
            <p:ph type="sldNum" sz="quarter" idx="5"/>
          </p:nvPr>
        </p:nvSpPr>
        <p:spPr>
          <a:xfrm>
            <a:off x="6535740" y="9645650"/>
            <a:ext cx="261937" cy="280988"/>
          </a:xfrm>
          <a:noFill/>
        </p:spPr>
        <p:txBody>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fld id="{24AE31F4-808D-43FC-8688-4F2DEEBEE532}" type="slidenum">
              <a:rPr lang="en-US" altLang="sv-SE" sz="1200" b="0" smtClean="0">
                <a:latin typeface="Times"/>
              </a:rPr>
              <a:pPr/>
              <a:t>23</a:t>
            </a:fld>
            <a:endParaRPr lang="en-US" altLang="sv-SE" sz="1200" b="0" smtClean="0">
              <a:latin typeface="Times"/>
            </a:endParaRPr>
          </a:p>
        </p:txBody>
      </p:sp>
      <p:sp>
        <p:nvSpPr>
          <p:cNvPr id="48131" name="Rectangle 2"/>
          <p:cNvSpPr>
            <a:spLocks noGrp="1" noRot="1" noChangeAspect="1" noChangeArrowheads="1" noTextEdit="1"/>
          </p:cNvSpPr>
          <p:nvPr>
            <p:ph type="sldImg"/>
          </p:nvPr>
        </p:nvSpPr>
        <p:spPr>
          <a:ln/>
        </p:spPr>
      </p:sp>
      <p:sp>
        <p:nvSpPr>
          <p:cNvPr id="48132" name="Rectangle 3"/>
          <p:cNvSpPr>
            <a:spLocks noGrp="1" noChangeArrowheads="1"/>
          </p:cNvSpPr>
          <p:nvPr>
            <p:ph type="body" idx="1"/>
          </p:nvPr>
        </p:nvSpPr>
        <p:spPr>
          <a:xfrm>
            <a:off x="906463" y="6807201"/>
            <a:ext cx="184150" cy="280988"/>
          </a:xfrm>
          <a:noFill/>
        </p:spPr>
        <p:txBody>
          <a:bodyPr/>
          <a:lstStyle/>
          <a:p>
            <a:pPr eaLnBrk="1" hangingPunct="1"/>
            <a:endParaRPr lang="en-GB" altLang="sv-SE"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9312D59-33AB-466D-A6DC-15B94F19D320}" type="slidenum">
              <a:rPr lang="en-US"/>
              <a:pPr/>
              <a:t>24</a:t>
            </a:fld>
            <a:endParaRPr lang="en-US"/>
          </a:p>
        </p:txBody>
      </p:sp>
      <p:sp>
        <p:nvSpPr>
          <p:cNvPr id="34818" name="Rectangle 2"/>
          <p:cNvSpPr>
            <a:spLocks noGrp="1" noRot="1" noChangeAspect="1" noChangeArrowheads="1" noTextEdit="1"/>
          </p:cNvSpPr>
          <p:nvPr>
            <p:ph type="sldImg"/>
          </p:nvPr>
        </p:nvSpPr>
        <p:spPr>
          <a:ln/>
        </p:spPr>
      </p:sp>
      <p:sp>
        <p:nvSpPr>
          <p:cNvPr id="34819" name="Rectangle 3"/>
          <p:cNvSpPr>
            <a:spLocks noGrp="1" noChangeArrowheads="1"/>
          </p:cNvSpPr>
          <p:nvPr>
            <p:ph type="body" idx="1"/>
          </p:nvPr>
        </p:nvSpPr>
        <p:spPr>
          <a:xfrm>
            <a:off x="907005" y="6809540"/>
            <a:ext cx="2120123" cy="277253"/>
          </a:xfrm>
        </p:spPr>
        <p:txBody>
          <a:bodyPr/>
          <a:lstStyle/>
          <a:p>
            <a:endParaRPr lang="sv-SE"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fld id="{4B3C8CF6-C840-42CA-A7A1-9078E6556D32}" type="slidenum">
              <a:rPr lang="sv-SE" sz="1200" smtClean="0"/>
              <a:pPr/>
              <a:t>25</a:t>
            </a:fld>
            <a:endParaRPr lang="sv-SE" sz="1200" smtClean="0"/>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sv-SE" smtClean="0">
              <a:ea typeface="ＭＳ Ｐゴシック" pitchFamily="34" charset="-128"/>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fld id="{41AD2B9D-FF19-49D2-8069-9AF84340329B}" type="slidenum">
              <a:rPr lang="sv-SE" altLang="sv-SE" sz="1200" smtClean="0"/>
              <a:pPr/>
              <a:t>26</a:t>
            </a:fld>
            <a:endParaRPr lang="sv-SE" altLang="sv-SE" sz="1200" smtClean="0"/>
          </a:p>
        </p:txBody>
      </p:sp>
      <p:sp>
        <p:nvSpPr>
          <p:cNvPr id="74755" name="Rectangle 2"/>
          <p:cNvSpPr>
            <a:spLocks noGrp="1" noRot="1" noChangeAspect="1" noChangeArrowheads="1" noTextEdit="1"/>
          </p:cNvSpPr>
          <p:nvPr>
            <p:ph type="sldImg"/>
          </p:nvPr>
        </p:nvSpPr>
        <p:spPr>
          <a:ln/>
        </p:spPr>
      </p:sp>
      <p:sp>
        <p:nvSpPr>
          <p:cNvPr id="7475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GB" altLang="sv-SE" smtClean="0">
              <a:latin typeface="Arial" pitchFamily="34" charset="0"/>
              <a:ea typeface="ＭＳ Ｐゴシック" pitchFamily="34" charset="-128"/>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Rubrikbild">
    <p:spTree>
      <p:nvGrpSpPr>
        <p:cNvPr id="1" name=""/>
        <p:cNvGrpSpPr/>
        <p:nvPr/>
      </p:nvGrpSpPr>
      <p:grpSpPr>
        <a:xfrm>
          <a:off x="0" y="0"/>
          <a:ext cx="0" cy="0"/>
          <a:chOff x="0" y="0"/>
          <a:chExt cx="0" cy="0"/>
        </a:xfrm>
      </p:grpSpPr>
      <p:sp>
        <p:nvSpPr>
          <p:cNvPr id="2" name="Rubrik 1"/>
          <p:cNvSpPr>
            <a:spLocks noGrp="1"/>
          </p:cNvSpPr>
          <p:nvPr>
            <p:ph type="ctrTitle"/>
          </p:nvPr>
        </p:nvSpPr>
        <p:spPr>
          <a:xfrm>
            <a:off x="685800" y="2130425"/>
            <a:ext cx="7772400" cy="1470025"/>
          </a:xfrm>
        </p:spPr>
        <p:txBody>
          <a:bodyPr/>
          <a:lstStyle/>
          <a:p>
            <a:r>
              <a:rPr lang="sv-SE" smtClean="0"/>
              <a:t>Klicka här för att ändra format</a:t>
            </a:r>
            <a:endParaRPr lang="sv-SE"/>
          </a:p>
        </p:txBody>
      </p:sp>
      <p:sp>
        <p:nvSpPr>
          <p:cNvPr id="3" name="Underrubrik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sv-SE" smtClean="0"/>
              <a:t>Klicka här för att ändra format på underrubrik i bakgrunden</a:t>
            </a:r>
            <a:endParaRPr lang="sv-SE"/>
          </a:p>
        </p:txBody>
      </p:sp>
      <p:sp>
        <p:nvSpPr>
          <p:cNvPr id="4" name="Platshållare för datum 3"/>
          <p:cNvSpPr>
            <a:spLocks noGrp="1"/>
          </p:cNvSpPr>
          <p:nvPr>
            <p:ph type="dt" sz="half" idx="10"/>
          </p:nvPr>
        </p:nvSpPr>
        <p:spPr/>
        <p:txBody>
          <a:bodyPr/>
          <a:lstStyle/>
          <a:p>
            <a:fld id="{E4DD3C8F-5D50-4973-BEEE-C654E2C9BB3E}" type="datetimeFigureOut">
              <a:rPr lang="sv-SE" smtClean="0"/>
              <a:t>2013-10-02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1209173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Rubrik och lodrät text">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lodrät text 2"/>
          <p:cNvSpPr>
            <a:spLocks noGrp="1"/>
          </p:cNvSpPr>
          <p:nvPr>
            <p:ph type="body" orient="vert" idx="1"/>
          </p:nvPr>
        </p:nvSpPr>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E4DD3C8F-5D50-4973-BEEE-C654E2C9BB3E}" type="datetimeFigureOut">
              <a:rPr lang="sv-SE" smtClean="0"/>
              <a:t>2013-10-02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27559014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Lodrät rubrik och text">
    <p:spTree>
      <p:nvGrpSpPr>
        <p:cNvPr id="1" name=""/>
        <p:cNvGrpSpPr/>
        <p:nvPr/>
      </p:nvGrpSpPr>
      <p:grpSpPr>
        <a:xfrm>
          <a:off x="0" y="0"/>
          <a:ext cx="0" cy="0"/>
          <a:chOff x="0" y="0"/>
          <a:chExt cx="0" cy="0"/>
        </a:xfrm>
      </p:grpSpPr>
      <p:sp>
        <p:nvSpPr>
          <p:cNvPr id="2" name="Lodrät rubrik 1"/>
          <p:cNvSpPr>
            <a:spLocks noGrp="1"/>
          </p:cNvSpPr>
          <p:nvPr>
            <p:ph type="title" orient="vert"/>
          </p:nvPr>
        </p:nvSpPr>
        <p:spPr>
          <a:xfrm>
            <a:off x="6629400" y="274638"/>
            <a:ext cx="2057400" cy="5851525"/>
          </a:xfrm>
        </p:spPr>
        <p:txBody>
          <a:bodyPr vert="eaVert"/>
          <a:lstStyle/>
          <a:p>
            <a:r>
              <a:rPr lang="sv-SE" smtClean="0"/>
              <a:t>Klicka här för att ändra format</a:t>
            </a:r>
            <a:endParaRPr lang="sv-SE"/>
          </a:p>
        </p:txBody>
      </p:sp>
      <p:sp>
        <p:nvSpPr>
          <p:cNvPr id="3" name="Platshållare för lodrät text 2"/>
          <p:cNvSpPr>
            <a:spLocks noGrp="1"/>
          </p:cNvSpPr>
          <p:nvPr>
            <p:ph type="body" orient="vert" idx="1"/>
          </p:nvPr>
        </p:nvSpPr>
        <p:spPr>
          <a:xfrm>
            <a:off x="457200" y="274638"/>
            <a:ext cx="6019800" cy="5851525"/>
          </a:xfrm>
        </p:spPr>
        <p:txBody>
          <a:bodyPr vert="eaVert"/>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E4DD3C8F-5D50-4973-BEEE-C654E2C9BB3E}" type="datetimeFigureOut">
              <a:rPr lang="sv-SE" smtClean="0"/>
              <a:t>2013-10-02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37578315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Rubrik, text och innehåll">
    <p:spTree>
      <p:nvGrpSpPr>
        <p:cNvPr id="1" name=""/>
        <p:cNvGrpSpPr/>
        <p:nvPr/>
      </p:nvGrpSpPr>
      <p:grpSpPr>
        <a:xfrm>
          <a:off x="0" y="0"/>
          <a:ext cx="0" cy="0"/>
          <a:chOff x="0" y="0"/>
          <a:chExt cx="0" cy="0"/>
        </a:xfrm>
      </p:grpSpPr>
      <p:sp>
        <p:nvSpPr>
          <p:cNvPr id="2" name="Rubrik 1"/>
          <p:cNvSpPr>
            <a:spLocks noGrp="1"/>
          </p:cNvSpPr>
          <p:nvPr>
            <p:ph type="title"/>
          </p:nvPr>
        </p:nvSpPr>
        <p:spPr>
          <a:xfrm>
            <a:off x="1619250" y="274638"/>
            <a:ext cx="7067550" cy="1143000"/>
          </a:xfrm>
        </p:spPr>
        <p:txBody>
          <a:bodyPr/>
          <a:lstStyle/>
          <a:p>
            <a:r>
              <a:rPr lang="sv-SE" smtClean="0"/>
              <a:t>Klicka här för att ändra format</a:t>
            </a:r>
            <a:endParaRPr lang="sv-SE"/>
          </a:p>
        </p:txBody>
      </p:sp>
      <p:sp>
        <p:nvSpPr>
          <p:cNvPr id="3" name="Platshållare för text 2"/>
          <p:cNvSpPr>
            <a:spLocks noGrp="1"/>
          </p:cNvSpPr>
          <p:nvPr>
            <p:ph type="body" sz="half" idx="1"/>
          </p:nvPr>
        </p:nvSpPr>
        <p:spPr>
          <a:xfrm>
            <a:off x="1619250" y="1600200"/>
            <a:ext cx="3457575" cy="4525963"/>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5229225" y="1600200"/>
            <a:ext cx="3457575" cy="4525963"/>
          </a:xfrm>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Rectangle 4"/>
          <p:cNvSpPr>
            <a:spLocks noGrp="1" noChangeArrowheads="1"/>
          </p:cNvSpPr>
          <p:nvPr>
            <p:ph type="dt" sz="half" idx="10"/>
          </p:nvPr>
        </p:nvSpPr>
        <p:spPr>
          <a:ln/>
        </p:spPr>
        <p:txBody>
          <a:bodyPr/>
          <a:lstStyle>
            <a:lvl1pPr>
              <a:defRPr/>
            </a:lvl1pPr>
          </a:lstStyle>
          <a:p>
            <a:endParaRPr lang="sv-SE"/>
          </a:p>
        </p:txBody>
      </p:sp>
      <p:sp>
        <p:nvSpPr>
          <p:cNvPr id="6" name="Rectangle 5"/>
          <p:cNvSpPr>
            <a:spLocks noGrp="1" noChangeArrowheads="1"/>
          </p:cNvSpPr>
          <p:nvPr>
            <p:ph type="ftr" sz="quarter" idx="11"/>
          </p:nvPr>
        </p:nvSpPr>
        <p:spPr>
          <a:ln/>
        </p:spPr>
        <p:txBody>
          <a:bodyPr/>
          <a:lstStyle>
            <a:lvl1pPr>
              <a:defRPr/>
            </a:lvl1pPr>
          </a:lstStyle>
          <a:p>
            <a:endParaRPr lang="sv-SE"/>
          </a:p>
        </p:txBody>
      </p:sp>
      <p:sp>
        <p:nvSpPr>
          <p:cNvPr id="7" name="Rectangle 6"/>
          <p:cNvSpPr>
            <a:spLocks noGrp="1" noChangeArrowheads="1"/>
          </p:cNvSpPr>
          <p:nvPr>
            <p:ph type="sldNum" sz="quarter" idx="12"/>
          </p:nvPr>
        </p:nvSpPr>
        <p:spPr>
          <a:ln/>
        </p:spPr>
        <p:txBody>
          <a:bodyPr/>
          <a:lstStyle>
            <a:lvl1pPr>
              <a:defRPr/>
            </a:lvl1pPr>
          </a:lstStyle>
          <a:p>
            <a:fld id="{16F62BA9-7730-4F32-8CA8-8DAC094BF5C4}" type="slidenum">
              <a:rPr lang="sv-SE"/>
              <a:pPr/>
              <a:t>‹#›</a:t>
            </a:fld>
            <a:endParaRPr lang="sv-SE"/>
          </a:p>
        </p:txBody>
      </p:sp>
    </p:spTree>
    <p:extLst>
      <p:ext uri="{BB962C8B-B14F-4D97-AF65-F5344CB8AC3E}">
        <p14:creationId xmlns:p14="http://schemas.microsoft.com/office/powerpoint/2010/main" val="4277916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Rubrik och innehåll">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idx="1"/>
          </p:nvPr>
        </p:nvSpPr>
        <p:spPr/>
        <p:txBody>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10"/>
          </p:nvPr>
        </p:nvSpPr>
        <p:spPr/>
        <p:txBody>
          <a:bodyPr/>
          <a:lstStyle/>
          <a:p>
            <a:fld id="{E4DD3C8F-5D50-4973-BEEE-C654E2C9BB3E}" type="datetimeFigureOut">
              <a:rPr lang="sv-SE" smtClean="0"/>
              <a:t>2013-10-02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36459631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vsnittsrubrik">
    <p:spTree>
      <p:nvGrpSpPr>
        <p:cNvPr id="1" name=""/>
        <p:cNvGrpSpPr/>
        <p:nvPr/>
      </p:nvGrpSpPr>
      <p:grpSpPr>
        <a:xfrm>
          <a:off x="0" y="0"/>
          <a:ext cx="0" cy="0"/>
          <a:chOff x="0" y="0"/>
          <a:chExt cx="0" cy="0"/>
        </a:xfrm>
      </p:grpSpPr>
      <p:sp>
        <p:nvSpPr>
          <p:cNvPr id="2" name="Rubrik 1"/>
          <p:cNvSpPr>
            <a:spLocks noGrp="1"/>
          </p:cNvSpPr>
          <p:nvPr>
            <p:ph type="title"/>
          </p:nvPr>
        </p:nvSpPr>
        <p:spPr>
          <a:xfrm>
            <a:off x="722313" y="4406900"/>
            <a:ext cx="7772400" cy="1362075"/>
          </a:xfrm>
        </p:spPr>
        <p:txBody>
          <a:bodyPr anchor="t"/>
          <a:lstStyle>
            <a:lvl1pPr algn="l">
              <a:defRPr sz="4000" b="1" cap="all"/>
            </a:lvl1pPr>
          </a:lstStyle>
          <a:p>
            <a:r>
              <a:rPr lang="sv-SE" smtClean="0"/>
              <a:t>Klicka här för att ändra format</a:t>
            </a:r>
            <a:endParaRPr lang="sv-SE"/>
          </a:p>
        </p:txBody>
      </p:sp>
      <p:sp>
        <p:nvSpPr>
          <p:cNvPr id="3" name="Platshållare för text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sv-SE" smtClean="0"/>
              <a:t>Klicka här för att ändra format på bakgrundstexten</a:t>
            </a:r>
          </a:p>
        </p:txBody>
      </p:sp>
      <p:sp>
        <p:nvSpPr>
          <p:cNvPr id="4" name="Platshållare för datum 3"/>
          <p:cNvSpPr>
            <a:spLocks noGrp="1"/>
          </p:cNvSpPr>
          <p:nvPr>
            <p:ph type="dt" sz="half" idx="10"/>
          </p:nvPr>
        </p:nvSpPr>
        <p:spPr/>
        <p:txBody>
          <a:bodyPr/>
          <a:lstStyle/>
          <a:p>
            <a:fld id="{E4DD3C8F-5D50-4973-BEEE-C654E2C9BB3E}" type="datetimeFigureOut">
              <a:rPr lang="sv-SE" smtClean="0"/>
              <a:t>2013-10-02</a:t>
            </a:fld>
            <a:endParaRPr lang="sv-SE"/>
          </a:p>
        </p:txBody>
      </p:sp>
      <p:sp>
        <p:nvSpPr>
          <p:cNvPr id="5" name="Platshållare för sidfot 4"/>
          <p:cNvSpPr>
            <a:spLocks noGrp="1"/>
          </p:cNvSpPr>
          <p:nvPr>
            <p:ph type="ftr" sz="quarter" idx="11"/>
          </p:nvPr>
        </p:nvSpPr>
        <p:spPr/>
        <p:txBody>
          <a:bodyPr/>
          <a:lstStyle/>
          <a:p>
            <a:endParaRPr lang="sv-SE"/>
          </a:p>
        </p:txBody>
      </p:sp>
      <p:sp>
        <p:nvSpPr>
          <p:cNvPr id="6" name="Platshållare för bildnummer 5"/>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27822448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vå innehållsdelar">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innehåll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innehåll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datum 4"/>
          <p:cNvSpPr>
            <a:spLocks noGrp="1"/>
          </p:cNvSpPr>
          <p:nvPr>
            <p:ph type="dt" sz="half" idx="10"/>
          </p:nvPr>
        </p:nvSpPr>
        <p:spPr/>
        <p:txBody>
          <a:bodyPr/>
          <a:lstStyle/>
          <a:p>
            <a:fld id="{E4DD3C8F-5D50-4973-BEEE-C654E2C9BB3E}" type="datetimeFigureOut">
              <a:rPr lang="sv-SE" smtClean="0"/>
              <a:t>2013-10-02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21351314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Jämförelse">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lvl1pPr>
              <a:defRPr/>
            </a:lvl1pPr>
          </a:lstStyle>
          <a:p>
            <a:r>
              <a:rPr lang="sv-SE" smtClean="0"/>
              <a:t>Klicka här för att ändra format</a:t>
            </a:r>
            <a:endParaRPr lang="sv-SE"/>
          </a:p>
        </p:txBody>
      </p:sp>
      <p:sp>
        <p:nvSpPr>
          <p:cNvPr id="3" name="Platshållare för text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4" name="Platshållare för innehåll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5" name="Platshållare för text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sv-SE" smtClean="0"/>
              <a:t>Klicka här för att ändra format på bakgrundstexten</a:t>
            </a:r>
          </a:p>
        </p:txBody>
      </p:sp>
      <p:sp>
        <p:nvSpPr>
          <p:cNvPr id="6" name="Platshållare för innehåll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7" name="Platshållare för datum 6"/>
          <p:cNvSpPr>
            <a:spLocks noGrp="1"/>
          </p:cNvSpPr>
          <p:nvPr>
            <p:ph type="dt" sz="half" idx="10"/>
          </p:nvPr>
        </p:nvSpPr>
        <p:spPr/>
        <p:txBody>
          <a:bodyPr/>
          <a:lstStyle/>
          <a:p>
            <a:fld id="{E4DD3C8F-5D50-4973-BEEE-C654E2C9BB3E}" type="datetimeFigureOut">
              <a:rPr lang="sv-SE" smtClean="0"/>
              <a:t>2013-10-02</a:t>
            </a:fld>
            <a:endParaRPr lang="sv-SE"/>
          </a:p>
        </p:txBody>
      </p:sp>
      <p:sp>
        <p:nvSpPr>
          <p:cNvPr id="8" name="Platshållare för sidfot 7"/>
          <p:cNvSpPr>
            <a:spLocks noGrp="1"/>
          </p:cNvSpPr>
          <p:nvPr>
            <p:ph type="ftr" sz="quarter" idx="11"/>
          </p:nvPr>
        </p:nvSpPr>
        <p:spPr/>
        <p:txBody>
          <a:bodyPr/>
          <a:lstStyle/>
          <a:p>
            <a:endParaRPr lang="sv-SE"/>
          </a:p>
        </p:txBody>
      </p:sp>
      <p:sp>
        <p:nvSpPr>
          <p:cNvPr id="9" name="Platshållare för bildnummer 8"/>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3152361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Endast rubrik">
    <p:spTree>
      <p:nvGrpSpPr>
        <p:cNvPr id="1" name=""/>
        <p:cNvGrpSpPr/>
        <p:nvPr/>
      </p:nvGrpSpPr>
      <p:grpSpPr>
        <a:xfrm>
          <a:off x="0" y="0"/>
          <a:ext cx="0" cy="0"/>
          <a:chOff x="0" y="0"/>
          <a:chExt cx="0" cy="0"/>
        </a:xfrm>
      </p:grpSpPr>
      <p:sp>
        <p:nvSpPr>
          <p:cNvPr id="2" name="Rubrik 1"/>
          <p:cNvSpPr>
            <a:spLocks noGrp="1"/>
          </p:cNvSpPr>
          <p:nvPr>
            <p:ph type="title"/>
          </p:nvPr>
        </p:nvSpPr>
        <p:spPr/>
        <p:txBody>
          <a:bodyPr/>
          <a:lstStyle/>
          <a:p>
            <a:r>
              <a:rPr lang="sv-SE" smtClean="0"/>
              <a:t>Klicka här för att ändra format</a:t>
            </a:r>
            <a:endParaRPr lang="sv-SE"/>
          </a:p>
        </p:txBody>
      </p:sp>
      <p:sp>
        <p:nvSpPr>
          <p:cNvPr id="3" name="Platshållare för datum 2"/>
          <p:cNvSpPr>
            <a:spLocks noGrp="1"/>
          </p:cNvSpPr>
          <p:nvPr>
            <p:ph type="dt" sz="half" idx="10"/>
          </p:nvPr>
        </p:nvSpPr>
        <p:spPr/>
        <p:txBody>
          <a:bodyPr/>
          <a:lstStyle/>
          <a:p>
            <a:fld id="{E4DD3C8F-5D50-4973-BEEE-C654E2C9BB3E}" type="datetimeFigureOut">
              <a:rPr lang="sv-SE" smtClean="0"/>
              <a:t>2013-10-02</a:t>
            </a:fld>
            <a:endParaRPr lang="sv-SE"/>
          </a:p>
        </p:txBody>
      </p:sp>
      <p:sp>
        <p:nvSpPr>
          <p:cNvPr id="4" name="Platshållare för sidfot 3"/>
          <p:cNvSpPr>
            <a:spLocks noGrp="1"/>
          </p:cNvSpPr>
          <p:nvPr>
            <p:ph type="ftr" sz="quarter" idx="11"/>
          </p:nvPr>
        </p:nvSpPr>
        <p:spPr/>
        <p:txBody>
          <a:bodyPr/>
          <a:lstStyle/>
          <a:p>
            <a:endParaRPr lang="sv-SE"/>
          </a:p>
        </p:txBody>
      </p:sp>
      <p:sp>
        <p:nvSpPr>
          <p:cNvPr id="5" name="Platshållare för bildnummer 4"/>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83873415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om">
    <p:spTree>
      <p:nvGrpSpPr>
        <p:cNvPr id="1" name=""/>
        <p:cNvGrpSpPr/>
        <p:nvPr/>
      </p:nvGrpSpPr>
      <p:grpSpPr>
        <a:xfrm>
          <a:off x="0" y="0"/>
          <a:ext cx="0" cy="0"/>
          <a:chOff x="0" y="0"/>
          <a:chExt cx="0" cy="0"/>
        </a:xfrm>
      </p:grpSpPr>
      <p:sp>
        <p:nvSpPr>
          <p:cNvPr id="2" name="Platshållare för datum 1"/>
          <p:cNvSpPr>
            <a:spLocks noGrp="1"/>
          </p:cNvSpPr>
          <p:nvPr>
            <p:ph type="dt" sz="half" idx="10"/>
          </p:nvPr>
        </p:nvSpPr>
        <p:spPr/>
        <p:txBody>
          <a:bodyPr/>
          <a:lstStyle/>
          <a:p>
            <a:fld id="{E4DD3C8F-5D50-4973-BEEE-C654E2C9BB3E}" type="datetimeFigureOut">
              <a:rPr lang="sv-SE" smtClean="0"/>
              <a:t>2013-10-02</a:t>
            </a:fld>
            <a:endParaRPr lang="sv-SE"/>
          </a:p>
        </p:txBody>
      </p:sp>
      <p:sp>
        <p:nvSpPr>
          <p:cNvPr id="3" name="Platshållare för sidfot 2"/>
          <p:cNvSpPr>
            <a:spLocks noGrp="1"/>
          </p:cNvSpPr>
          <p:nvPr>
            <p:ph type="ftr" sz="quarter" idx="11"/>
          </p:nvPr>
        </p:nvSpPr>
        <p:spPr/>
        <p:txBody>
          <a:bodyPr/>
          <a:lstStyle/>
          <a:p>
            <a:endParaRPr lang="sv-SE"/>
          </a:p>
        </p:txBody>
      </p:sp>
      <p:sp>
        <p:nvSpPr>
          <p:cNvPr id="4" name="Platshållare för bildnummer 3"/>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4093504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nehåll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457200" y="273050"/>
            <a:ext cx="3008313" cy="1162050"/>
          </a:xfrm>
        </p:spPr>
        <p:txBody>
          <a:bodyPr anchor="b"/>
          <a:lstStyle>
            <a:lvl1pPr algn="l">
              <a:defRPr sz="2000" b="1"/>
            </a:lvl1pPr>
          </a:lstStyle>
          <a:p>
            <a:r>
              <a:rPr lang="sv-SE" smtClean="0"/>
              <a:t>Klicka här för att ändra format</a:t>
            </a:r>
            <a:endParaRPr lang="sv-SE"/>
          </a:p>
        </p:txBody>
      </p:sp>
      <p:sp>
        <p:nvSpPr>
          <p:cNvPr id="3" name="Platshållare för innehåll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text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E4DD3C8F-5D50-4973-BEEE-C654E2C9BB3E}" type="datetimeFigureOut">
              <a:rPr lang="sv-SE" smtClean="0"/>
              <a:t>2013-10-02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41756087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ed bildtext">
    <p:spTree>
      <p:nvGrpSpPr>
        <p:cNvPr id="1" name=""/>
        <p:cNvGrpSpPr/>
        <p:nvPr/>
      </p:nvGrpSpPr>
      <p:grpSpPr>
        <a:xfrm>
          <a:off x="0" y="0"/>
          <a:ext cx="0" cy="0"/>
          <a:chOff x="0" y="0"/>
          <a:chExt cx="0" cy="0"/>
        </a:xfrm>
      </p:grpSpPr>
      <p:sp>
        <p:nvSpPr>
          <p:cNvPr id="2" name="Rubrik 1"/>
          <p:cNvSpPr>
            <a:spLocks noGrp="1"/>
          </p:cNvSpPr>
          <p:nvPr>
            <p:ph type="title"/>
          </p:nvPr>
        </p:nvSpPr>
        <p:spPr>
          <a:xfrm>
            <a:off x="1792288" y="4800600"/>
            <a:ext cx="5486400" cy="566738"/>
          </a:xfrm>
        </p:spPr>
        <p:txBody>
          <a:bodyPr anchor="b"/>
          <a:lstStyle>
            <a:lvl1pPr algn="l">
              <a:defRPr sz="2000" b="1"/>
            </a:lvl1pPr>
          </a:lstStyle>
          <a:p>
            <a:r>
              <a:rPr lang="sv-SE" smtClean="0"/>
              <a:t>Klicka här för att ändra format</a:t>
            </a:r>
            <a:endParaRPr lang="sv-SE"/>
          </a:p>
        </p:txBody>
      </p:sp>
      <p:sp>
        <p:nvSpPr>
          <p:cNvPr id="3" name="Platshållare för bild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sv-SE"/>
          </a:p>
        </p:txBody>
      </p:sp>
      <p:sp>
        <p:nvSpPr>
          <p:cNvPr id="4" name="Platshållare för text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sv-SE" smtClean="0"/>
              <a:t>Klicka här för att ändra format på bakgrundstexten</a:t>
            </a:r>
          </a:p>
        </p:txBody>
      </p:sp>
      <p:sp>
        <p:nvSpPr>
          <p:cNvPr id="5" name="Platshållare för datum 4"/>
          <p:cNvSpPr>
            <a:spLocks noGrp="1"/>
          </p:cNvSpPr>
          <p:nvPr>
            <p:ph type="dt" sz="half" idx="10"/>
          </p:nvPr>
        </p:nvSpPr>
        <p:spPr/>
        <p:txBody>
          <a:bodyPr/>
          <a:lstStyle/>
          <a:p>
            <a:fld id="{E4DD3C8F-5D50-4973-BEEE-C654E2C9BB3E}" type="datetimeFigureOut">
              <a:rPr lang="sv-SE" smtClean="0"/>
              <a:t>2013-10-02</a:t>
            </a:fld>
            <a:endParaRPr lang="sv-SE"/>
          </a:p>
        </p:txBody>
      </p:sp>
      <p:sp>
        <p:nvSpPr>
          <p:cNvPr id="6" name="Platshållare för sidfot 5"/>
          <p:cNvSpPr>
            <a:spLocks noGrp="1"/>
          </p:cNvSpPr>
          <p:nvPr>
            <p:ph type="ftr" sz="quarter" idx="11"/>
          </p:nvPr>
        </p:nvSpPr>
        <p:spPr/>
        <p:txBody>
          <a:bodyPr/>
          <a:lstStyle/>
          <a:p>
            <a:endParaRPr lang="sv-SE"/>
          </a:p>
        </p:txBody>
      </p:sp>
      <p:sp>
        <p:nvSpPr>
          <p:cNvPr id="7" name="Platshållare för bildnummer 6"/>
          <p:cNvSpPr>
            <a:spLocks noGrp="1"/>
          </p:cNvSpPr>
          <p:nvPr>
            <p:ph type="sldNum" sz="quarter" idx="12"/>
          </p:nvPr>
        </p:nvSpPr>
        <p:spPr/>
        <p:txBody>
          <a:bodyPr/>
          <a:lstStyle/>
          <a:p>
            <a:fld id="{2E872AA5-E28D-4863-B15D-57036499453C}" type="slidenum">
              <a:rPr lang="sv-SE" smtClean="0"/>
              <a:t>‹#›</a:t>
            </a:fld>
            <a:endParaRPr lang="sv-SE"/>
          </a:p>
        </p:txBody>
      </p:sp>
    </p:spTree>
    <p:extLst>
      <p:ext uri="{BB962C8B-B14F-4D97-AF65-F5344CB8AC3E}">
        <p14:creationId xmlns:p14="http://schemas.microsoft.com/office/powerpoint/2010/main" val="29537753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alphaModFix amt="19000"/>
            <a:lum/>
          </a:blip>
          <a:srcRect/>
          <a:stretch>
            <a:fillRect l="-6000" r="-6000"/>
          </a:stretch>
        </a:blipFill>
        <a:effectLst/>
      </p:bgPr>
    </p:bg>
    <p:spTree>
      <p:nvGrpSpPr>
        <p:cNvPr id="1" name=""/>
        <p:cNvGrpSpPr/>
        <p:nvPr/>
      </p:nvGrpSpPr>
      <p:grpSpPr>
        <a:xfrm>
          <a:off x="0" y="0"/>
          <a:ext cx="0" cy="0"/>
          <a:chOff x="0" y="0"/>
          <a:chExt cx="0" cy="0"/>
        </a:xfrm>
      </p:grpSpPr>
      <p:sp>
        <p:nvSpPr>
          <p:cNvPr id="2" name="Platshållare för rubrik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sv-SE" smtClean="0"/>
              <a:t>Klicka här för att ändra format</a:t>
            </a:r>
            <a:endParaRPr lang="sv-SE"/>
          </a:p>
        </p:txBody>
      </p:sp>
      <p:sp>
        <p:nvSpPr>
          <p:cNvPr id="3" name="Platshållare för text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sv-SE" smtClean="0"/>
              <a:t>Klicka här för att ändra format på bakgrundstexten</a:t>
            </a:r>
          </a:p>
          <a:p>
            <a:pPr lvl="1"/>
            <a:r>
              <a:rPr lang="sv-SE" smtClean="0"/>
              <a:t>Nivå två</a:t>
            </a:r>
          </a:p>
          <a:p>
            <a:pPr lvl="2"/>
            <a:r>
              <a:rPr lang="sv-SE" smtClean="0"/>
              <a:t>Nivå tre</a:t>
            </a:r>
          </a:p>
          <a:p>
            <a:pPr lvl="3"/>
            <a:r>
              <a:rPr lang="sv-SE" smtClean="0"/>
              <a:t>Nivå fyra</a:t>
            </a:r>
          </a:p>
          <a:p>
            <a:pPr lvl="4"/>
            <a:r>
              <a:rPr lang="sv-SE" smtClean="0"/>
              <a:t>Nivå fem</a:t>
            </a:r>
            <a:endParaRPr lang="sv-SE"/>
          </a:p>
        </p:txBody>
      </p:sp>
      <p:sp>
        <p:nvSpPr>
          <p:cNvPr id="4" name="Platshållare för datum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DD3C8F-5D50-4973-BEEE-C654E2C9BB3E}" type="datetimeFigureOut">
              <a:rPr lang="sv-SE" smtClean="0"/>
              <a:t>2013-10-02</a:t>
            </a:fld>
            <a:endParaRPr lang="sv-SE"/>
          </a:p>
        </p:txBody>
      </p:sp>
      <p:sp>
        <p:nvSpPr>
          <p:cNvPr id="5" name="Platshållare för sidfot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sv-SE"/>
          </a:p>
        </p:txBody>
      </p:sp>
      <p:sp>
        <p:nvSpPr>
          <p:cNvPr id="6" name="Platshållare för bildnumm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E872AA5-E28D-4863-B15D-57036499453C}" type="slidenum">
              <a:rPr lang="sv-SE" smtClean="0"/>
              <a:t>‹#›</a:t>
            </a:fld>
            <a:endParaRPr lang="sv-SE"/>
          </a:p>
        </p:txBody>
      </p:sp>
    </p:spTree>
    <p:extLst>
      <p:ext uri="{BB962C8B-B14F-4D97-AF65-F5344CB8AC3E}">
        <p14:creationId xmlns:p14="http://schemas.microsoft.com/office/powerpoint/2010/main" val="86948878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sv-S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jpeg"/><Relationship Id="rId7" Type="http://schemas.openxmlformats.org/officeDocument/2006/relationships/image" Target="../media/image21.jpeg"/><Relationship Id="rId2" Type="http://schemas.openxmlformats.org/officeDocument/2006/relationships/image" Target="../media/image16.jpeg"/><Relationship Id="rId1" Type="http://schemas.openxmlformats.org/officeDocument/2006/relationships/slideLayout" Target="../slideLayouts/slideLayout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5.tiff"/></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43.jpeg"/><Relationship Id="rId1" Type="http://schemas.openxmlformats.org/officeDocument/2006/relationships/slideLayout" Target="../slideLayouts/slideLayout4.xml"/><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emf"/><Relationship Id="rId1" Type="http://schemas.openxmlformats.org/officeDocument/2006/relationships/slideLayout" Target="../slideLayouts/slideLayout7.xml"/><Relationship Id="rId6" Type="http://schemas.openxmlformats.org/officeDocument/2006/relationships/image" Target="../media/image52.emf"/><Relationship Id="rId5" Type="http://schemas.openxmlformats.org/officeDocument/2006/relationships/image" Target="../media/image51.emf"/><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5.png"/></Relationships>
</file>

<file path=ppt/slides/_rels/slide3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15.png"/></Relationships>
</file>

<file path=ppt/slides/_rels/slide36.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62.jpeg"/><Relationship Id="rId1" Type="http://schemas.openxmlformats.org/officeDocument/2006/relationships/slideLayout" Target="../slideLayouts/slideLayout2.xml"/><Relationship Id="rId5" Type="http://schemas.openxmlformats.org/officeDocument/2006/relationships/image" Target="../media/image63.jpeg"/><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64.jpe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039"/>
            <a:ext cx="9144000" cy="6888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4632094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fontScale="90000"/>
          </a:bodyPr>
          <a:lstStyle/>
          <a:p>
            <a:r>
              <a:rPr lang="sv-SE" dirty="0" smtClean="0"/>
              <a:t> </a:t>
            </a:r>
            <a:r>
              <a:rPr lang="sv-SE" dirty="0" err="1" smtClean="0"/>
              <a:t>Our</a:t>
            </a:r>
            <a:r>
              <a:rPr lang="sv-SE" dirty="0" smtClean="0"/>
              <a:t> ICLD-</a:t>
            </a:r>
            <a:r>
              <a:rPr lang="sv-SE" dirty="0" err="1" smtClean="0"/>
              <a:t>project</a:t>
            </a:r>
            <a:r>
              <a:rPr lang="sv-SE" dirty="0" smtClean="0"/>
              <a:t/>
            </a:r>
            <a:br>
              <a:rPr lang="sv-SE" dirty="0" smtClean="0"/>
            </a:br>
            <a:r>
              <a:rPr lang="sv-SE" sz="3600" dirty="0" smtClean="0"/>
              <a:t>Approach</a:t>
            </a:r>
            <a:endParaRPr lang="sv-SE" sz="3600" dirty="0"/>
          </a:p>
        </p:txBody>
      </p:sp>
      <p:sp>
        <p:nvSpPr>
          <p:cNvPr id="3" name="Platshållare för innehåll 2"/>
          <p:cNvSpPr>
            <a:spLocks noGrp="1"/>
          </p:cNvSpPr>
          <p:nvPr>
            <p:ph idx="1"/>
          </p:nvPr>
        </p:nvSpPr>
        <p:spPr/>
        <p:txBody>
          <a:bodyPr>
            <a:normAutofit/>
          </a:bodyPr>
          <a:lstStyle/>
          <a:p>
            <a:pPr marL="0" indent="0">
              <a:buNone/>
            </a:pPr>
            <a:r>
              <a:rPr lang="sv-SE" sz="2600" dirty="0" smtClean="0"/>
              <a:t>”</a:t>
            </a:r>
            <a:r>
              <a:rPr lang="sv-SE" sz="2600" dirty="0" err="1" smtClean="0"/>
              <a:t>Capacitybuildning</a:t>
            </a:r>
            <a:r>
              <a:rPr lang="sv-SE" sz="2600" dirty="0" smtClean="0"/>
              <a:t> on an </a:t>
            </a:r>
            <a:r>
              <a:rPr lang="sv-SE" sz="2600" dirty="0" err="1" smtClean="0"/>
              <a:t>institutional</a:t>
            </a:r>
            <a:r>
              <a:rPr lang="sv-SE" sz="2600" dirty="0" smtClean="0"/>
              <a:t> </a:t>
            </a:r>
            <a:r>
              <a:rPr lang="sv-SE" sz="2600" dirty="0" err="1" smtClean="0"/>
              <a:t>level</a:t>
            </a:r>
            <a:r>
              <a:rPr lang="sv-SE" sz="2600" dirty="0" smtClean="0"/>
              <a:t>”</a:t>
            </a:r>
          </a:p>
          <a:p>
            <a:pPr marL="0" indent="0">
              <a:buNone/>
            </a:pPr>
            <a:endParaRPr lang="sv-SE" sz="2600" dirty="0" smtClean="0"/>
          </a:p>
          <a:p>
            <a:r>
              <a:rPr lang="sv-SE" sz="2600" dirty="0" smtClean="0"/>
              <a:t>The DOET </a:t>
            </a:r>
            <a:r>
              <a:rPr lang="sv-SE" sz="2600" dirty="0" err="1" smtClean="0"/>
              <a:t>will</a:t>
            </a:r>
            <a:r>
              <a:rPr lang="sv-SE" sz="2600" dirty="0" smtClean="0"/>
              <a:t> </a:t>
            </a:r>
            <a:r>
              <a:rPr lang="sv-SE" sz="2600" dirty="0" err="1" smtClean="0"/>
              <a:t>learn</a:t>
            </a:r>
            <a:r>
              <a:rPr lang="sv-SE" sz="2600" dirty="0" smtClean="0"/>
              <a:t> the </a:t>
            </a:r>
            <a:r>
              <a:rPr lang="sv-SE" sz="2600" dirty="0" err="1" smtClean="0"/>
              <a:t>method</a:t>
            </a:r>
            <a:r>
              <a:rPr lang="sv-SE" sz="2600" dirty="0" smtClean="0"/>
              <a:t> of </a:t>
            </a:r>
            <a:r>
              <a:rPr lang="sv-SE" sz="2600" dirty="0" err="1" smtClean="0"/>
              <a:t>how</a:t>
            </a:r>
            <a:r>
              <a:rPr lang="sv-SE" sz="2600" dirty="0" smtClean="0"/>
              <a:t> Umeå is </a:t>
            </a:r>
            <a:r>
              <a:rPr lang="sv-SE" sz="2600" dirty="0" err="1" smtClean="0"/>
              <a:t>working</a:t>
            </a:r>
            <a:r>
              <a:rPr lang="sv-SE" sz="2600" dirty="0" smtClean="0"/>
              <a:t> </a:t>
            </a:r>
            <a:r>
              <a:rPr lang="sv-SE" sz="2600" dirty="0" err="1" smtClean="0"/>
              <a:t>with</a:t>
            </a:r>
            <a:r>
              <a:rPr lang="sv-SE" sz="2600" dirty="0" smtClean="0"/>
              <a:t> </a:t>
            </a:r>
            <a:r>
              <a:rPr lang="sv-SE" sz="2600" dirty="0" err="1" smtClean="0"/>
              <a:t>Education</a:t>
            </a:r>
            <a:r>
              <a:rPr lang="sv-SE" sz="2600" dirty="0" smtClean="0"/>
              <a:t> for </a:t>
            </a:r>
            <a:r>
              <a:rPr lang="sv-SE" sz="2600" dirty="0" err="1" smtClean="0"/>
              <a:t>Sustainable</a:t>
            </a:r>
            <a:r>
              <a:rPr lang="sv-SE" sz="2600" dirty="0" smtClean="0"/>
              <a:t> </a:t>
            </a:r>
            <a:r>
              <a:rPr lang="sv-SE" sz="2600" dirty="0" err="1" smtClean="0"/>
              <a:t>Development</a:t>
            </a:r>
            <a:endParaRPr lang="sv-SE" sz="2600" dirty="0" smtClean="0"/>
          </a:p>
          <a:p>
            <a:endParaRPr lang="sv-SE" sz="2600" dirty="0" smtClean="0"/>
          </a:p>
          <a:p>
            <a:r>
              <a:rPr lang="sv-SE" sz="2600" dirty="0" smtClean="0"/>
              <a:t>Umeå </a:t>
            </a:r>
            <a:r>
              <a:rPr lang="sv-SE" sz="2600" dirty="0" err="1" smtClean="0"/>
              <a:t>will</a:t>
            </a:r>
            <a:r>
              <a:rPr lang="sv-SE" sz="2600" dirty="0" smtClean="0"/>
              <a:t> </a:t>
            </a:r>
            <a:r>
              <a:rPr lang="sv-SE" sz="2600" dirty="0" err="1" smtClean="0"/>
              <a:t>learn</a:t>
            </a:r>
            <a:r>
              <a:rPr lang="sv-SE" sz="2600" dirty="0" smtClean="0"/>
              <a:t> the </a:t>
            </a:r>
            <a:r>
              <a:rPr lang="sv-SE" sz="2600" dirty="0" err="1" smtClean="0"/>
              <a:t>method</a:t>
            </a:r>
            <a:r>
              <a:rPr lang="sv-SE" sz="2600" dirty="0" smtClean="0"/>
              <a:t> </a:t>
            </a:r>
            <a:r>
              <a:rPr lang="sv-SE" sz="2600" dirty="0" err="1" smtClean="0"/>
              <a:t>of</a:t>
            </a:r>
            <a:r>
              <a:rPr lang="sv-SE" sz="2600" dirty="0" smtClean="0"/>
              <a:t> </a:t>
            </a:r>
            <a:r>
              <a:rPr lang="sv-SE" sz="2600" dirty="0" err="1" smtClean="0"/>
              <a:t>how</a:t>
            </a:r>
            <a:r>
              <a:rPr lang="sv-SE" sz="2600" dirty="0" smtClean="0"/>
              <a:t> </a:t>
            </a:r>
            <a:r>
              <a:rPr lang="sv-SE" sz="2600" dirty="0" err="1" smtClean="0"/>
              <a:t>Cau</a:t>
            </a:r>
            <a:r>
              <a:rPr lang="sv-SE" sz="2600" dirty="0" smtClean="0"/>
              <a:t> </a:t>
            </a:r>
            <a:r>
              <a:rPr lang="sv-SE" sz="2600" dirty="0" err="1" smtClean="0"/>
              <a:t>Giay</a:t>
            </a:r>
            <a:r>
              <a:rPr lang="sv-SE" sz="2600" dirty="0" smtClean="0"/>
              <a:t> is </a:t>
            </a:r>
            <a:r>
              <a:rPr lang="sv-SE" sz="2600" dirty="0" err="1" smtClean="0"/>
              <a:t>working</a:t>
            </a:r>
            <a:r>
              <a:rPr lang="sv-SE" sz="2600" dirty="0" smtClean="0"/>
              <a:t> </a:t>
            </a:r>
            <a:r>
              <a:rPr lang="sv-SE" sz="2600" dirty="0" err="1" smtClean="0"/>
              <a:t>with</a:t>
            </a:r>
            <a:r>
              <a:rPr lang="sv-SE" sz="2600" dirty="0" smtClean="0"/>
              <a:t> ESD</a:t>
            </a:r>
          </a:p>
          <a:p>
            <a:pPr marL="0" indent="0">
              <a:buNone/>
            </a:pPr>
            <a:endParaRPr lang="sv-SE" sz="2600" dirty="0" smtClean="0"/>
          </a:p>
          <a:p>
            <a:r>
              <a:rPr lang="sv-SE" sz="2600" dirty="0" smtClean="0"/>
              <a:t>Mutual </a:t>
            </a:r>
            <a:r>
              <a:rPr lang="sv-SE" sz="2600" dirty="0" err="1" smtClean="0"/>
              <a:t>understanding</a:t>
            </a:r>
            <a:r>
              <a:rPr lang="sv-SE" sz="2600" dirty="0" smtClean="0"/>
              <a:t> </a:t>
            </a:r>
            <a:r>
              <a:rPr lang="sv-SE" sz="2600" dirty="0" err="1" smtClean="0"/>
              <a:t>of</a:t>
            </a:r>
            <a:r>
              <a:rPr lang="sv-SE" sz="2600" dirty="0" smtClean="0"/>
              <a:t> </a:t>
            </a:r>
            <a:r>
              <a:rPr lang="sv-SE" sz="2600" dirty="0" err="1" smtClean="0"/>
              <a:t>eachothers</a:t>
            </a:r>
            <a:r>
              <a:rPr lang="sv-SE" sz="2600" dirty="0" smtClean="0"/>
              <a:t> </a:t>
            </a:r>
            <a:r>
              <a:rPr lang="sv-SE" sz="2600" dirty="0" err="1" smtClean="0"/>
              <a:t>methods</a:t>
            </a:r>
            <a:endParaRPr lang="sv-SE" sz="2600" dirty="0" smtClean="0"/>
          </a:p>
        </p:txBody>
      </p:sp>
    </p:spTree>
    <p:extLst>
      <p:ext uri="{BB962C8B-B14F-4D97-AF65-F5344CB8AC3E}">
        <p14:creationId xmlns:p14="http://schemas.microsoft.com/office/powerpoint/2010/main" val="30992638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fontScale="90000"/>
          </a:bodyPr>
          <a:lstStyle/>
          <a:p>
            <a:r>
              <a:rPr lang="en-US" dirty="0" smtClean="0"/>
              <a:t/>
            </a:r>
            <a:br>
              <a:rPr lang="en-US" dirty="0" smtClean="0"/>
            </a:br>
            <a:r>
              <a:rPr lang="en-US" b="1" dirty="0"/>
              <a:t/>
            </a:r>
            <a:br>
              <a:rPr lang="en-US" b="1" dirty="0"/>
            </a:br>
            <a:r>
              <a:rPr lang="en-US" sz="3100" dirty="0" smtClean="0"/>
              <a:t>The school and preschool project</a:t>
            </a:r>
            <a:r>
              <a:rPr lang="en-US" sz="3100" b="1" dirty="0" smtClean="0"/>
              <a:t/>
            </a:r>
            <a:br>
              <a:rPr lang="en-US" sz="3100" b="1" dirty="0" smtClean="0"/>
            </a:br>
            <a:r>
              <a:rPr lang="en-US" sz="3100" b="1" dirty="0" smtClean="0"/>
              <a:t>Integrated </a:t>
            </a:r>
            <a:r>
              <a:rPr lang="en-US" sz="3100" b="1" dirty="0"/>
              <a:t>Management Processes for ESD</a:t>
            </a:r>
            <a:r>
              <a:rPr lang="en-US" sz="3100" dirty="0"/>
              <a:t> </a:t>
            </a:r>
            <a:r>
              <a:rPr lang="en-US" sz="3100" dirty="0" smtClean="0"/>
              <a:t/>
            </a:r>
            <a:br>
              <a:rPr lang="en-US" sz="3100" dirty="0" smtClean="0"/>
            </a:br>
            <a:r>
              <a:rPr lang="en-US" sz="2700" dirty="0" smtClean="0"/>
              <a:t>(</a:t>
            </a:r>
            <a:r>
              <a:rPr lang="en-US" sz="2700" dirty="0" err="1"/>
              <a:t>Dnr</a:t>
            </a:r>
            <a:r>
              <a:rPr lang="en-US" sz="2700" dirty="0"/>
              <a:t> 2012-0019)</a:t>
            </a:r>
            <a:r>
              <a:rPr lang="sv-SE" sz="3600" dirty="0"/>
              <a:t/>
            </a:r>
            <a:br>
              <a:rPr lang="sv-SE" sz="3600" dirty="0"/>
            </a:br>
            <a:r>
              <a:rPr lang="sv-SE" dirty="0" smtClean="0"/>
              <a:t/>
            </a:r>
            <a:br>
              <a:rPr lang="sv-SE" dirty="0" smtClean="0"/>
            </a:br>
            <a:endParaRPr lang="sv-SE" dirty="0"/>
          </a:p>
        </p:txBody>
      </p:sp>
      <p:sp>
        <p:nvSpPr>
          <p:cNvPr id="3" name="Platshållare för innehåll 2"/>
          <p:cNvSpPr>
            <a:spLocks noGrp="1"/>
          </p:cNvSpPr>
          <p:nvPr>
            <p:ph idx="1"/>
          </p:nvPr>
        </p:nvSpPr>
        <p:spPr/>
        <p:txBody>
          <a:bodyPr>
            <a:normAutofit fontScale="85000" lnSpcReduction="20000"/>
          </a:bodyPr>
          <a:lstStyle/>
          <a:p>
            <a:pPr marL="0" indent="0">
              <a:buNone/>
            </a:pPr>
            <a:endParaRPr lang="sv-SE" sz="2800" dirty="0" smtClean="0"/>
          </a:p>
          <a:p>
            <a:pPr marL="0" indent="0">
              <a:buNone/>
            </a:pPr>
            <a:r>
              <a:rPr lang="sv-SE" sz="2800" dirty="0" smtClean="0"/>
              <a:t>S</a:t>
            </a:r>
            <a:r>
              <a:rPr lang="en-US" sz="2800" i="1" dirty="0" err="1" smtClean="0"/>
              <a:t>pecific</a:t>
            </a:r>
            <a:r>
              <a:rPr lang="en-US" sz="2800" i="1" dirty="0" smtClean="0"/>
              <a:t> </a:t>
            </a:r>
            <a:r>
              <a:rPr lang="en-US" sz="2800" i="1" dirty="0"/>
              <a:t>objectives</a:t>
            </a:r>
            <a:r>
              <a:rPr lang="en-US" sz="2800" dirty="0"/>
              <a:t> for this project are the following; </a:t>
            </a:r>
            <a:endParaRPr lang="en-US" sz="2800" dirty="0" smtClean="0"/>
          </a:p>
          <a:p>
            <a:endParaRPr lang="sv-SE" sz="2800" dirty="0"/>
          </a:p>
          <a:p>
            <a:pPr marL="514350" indent="-514350">
              <a:buAutoNum type="arabicPeriod"/>
            </a:pPr>
            <a:r>
              <a:rPr lang="en-US" sz="2800" dirty="0" smtClean="0"/>
              <a:t>to </a:t>
            </a:r>
            <a:r>
              <a:rPr lang="en-US" sz="2800" dirty="0"/>
              <a:t>expose teachers, staff and pupils for ESD-work in another </a:t>
            </a:r>
            <a:r>
              <a:rPr lang="en-US" sz="2800" dirty="0" smtClean="0"/>
              <a:t>country</a:t>
            </a:r>
          </a:p>
          <a:p>
            <a:pPr marL="514350" indent="-514350">
              <a:buAutoNum type="arabicPeriod"/>
            </a:pPr>
            <a:r>
              <a:rPr lang="en-US" sz="2800" dirty="0" smtClean="0"/>
              <a:t>to</a:t>
            </a:r>
            <a:r>
              <a:rPr lang="en-US" sz="2800" dirty="0"/>
              <a:t>, in a joint effort between schools in Umeå and Hanoi, communicate this collaboration on different platforms in both cities and </a:t>
            </a:r>
            <a:r>
              <a:rPr lang="en-US" sz="2800" dirty="0" smtClean="0"/>
              <a:t>countries</a:t>
            </a:r>
            <a:endParaRPr lang="sv-SE" sz="2800" dirty="0"/>
          </a:p>
          <a:p>
            <a:pPr marL="514350" indent="-514350">
              <a:buAutoNum type="arabicPeriod"/>
            </a:pPr>
            <a:r>
              <a:rPr lang="en-US" sz="2800" dirty="0" smtClean="0"/>
              <a:t>to</a:t>
            </a:r>
            <a:r>
              <a:rPr lang="en-US" sz="2800" dirty="0"/>
              <a:t>, and most important; give input from a school perspective to the collaborating parties in the strategic project, in order for making school management sensitive to conditions and needs at the school level were teachers, other staff and pupils interact.</a:t>
            </a:r>
            <a:endParaRPr lang="sv-SE" sz="2800" dirty="0"/>
          </a:p>
          <a:p>
            <a:pPr marL="0" lvl="0" indent="0">
              <a:buNone/>
            </a:pPr>
            <a:endParaRPr lang="sv-SE" dirty="0" smtClean="0"/>
          </a:p>
          <a:p>
            <a:endParaRPr lang="sv-SE" dirty="0"/>
          </a:p>
        </p:txBody>
      </p:sp>
    </p:spTree>
    <p:extLst>
      <p:ext uri="{BB962C8B-B14F-4D97-AF65-F5344CB8AC3E}">
        <p14:creationId xmlns:p14="http://schemas.microsoft.com/office/powerpoint/2010/main" val="3763785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a:xfrm>
            <a:off x="395536" y="476672"/>
            <a:ext cx="8229600" cy="1287016"/>
          </a:xfrm>
        </p:spPr>
        <p:txBody>
          <a:bodyPr>
            <a:normAutofit fontScale="90000"/>
          </a:bodyPr>
          <a:lstStyle/>
          <a:p>
            <a:r>
              <a:rPr lang="en-US" sz="3600" b="1" dirty="0" smtClean="0"/>
              <a:t/>
            </a:r>
            <a:br>
              <a:rPr lang="en-US" sz="3600" b="1" dirty="0" smtClean="0"/>
            </a:br>
            <a:r>
              <a:rPr lang="en-US" sz="3100" dirty="0" smtClean="0"/>
              <a:t>The strategic project</a:t>
            </a:r>
            <a:r>
              <a:rPr lang="en-US" sz="3100" b="1" dirty="0" smtClean="0"/>
              <a:t/>
            </a:r>
            <a:br>
              <a:rPr lang="en-US" sz="3100" b="1" dirty="0" smtClean="0"/>
            </a:br>
            <a:r>
              <a:rPr lang="en-US" sz="3100" b="1" dirty="0" smtClean="0"/>
              <a:t>Sustainable </a:t>
            </a:r>
            <a:r>
              <a:rPr lang="en-US" sz="3100" b="1" dirty="0"/>
              <a:t>Strategies for Sustainable Education</a:t>
            </a:r>
            <a:r>
              <a:rPr lang="en-US" sz="3100" dirty="0"/>
              <a:t> </a:t>
            </a:r>
            <a:r>
              <a:rPr lang="en-US" sz="3100" dirty="0" smtClean="0"/>
              <a:t/>
            </a:r>
            <a:br>
              <a:rPr lang="en-US" sz="3100" dirty="0" smtClean="0"/>
            </a:br>
            <a:r>
              <a:rPr lang="en-US" sz="2700" dirty="0" smtClean="0"/>
              <a:t>(</a:t>
            </a:r>
            <a:r>
              <a:rPr lang="en-US" sz="2700" dirty="0" err="1" smtClean="0"/>
              <a:t>Dnr</a:t>
            </a:r>
            <a:r>
              <a:rPr lang="en-US" sz="2700" dirty="0" smtClean="0"/>
              <a:t> 2012-0018)</a:t>
            </a:r>
            <a:r>
              <a:rPr lang="sv-SE" dirty="0" smtClean="0"/>
              <a:t/>
            </a:r>
            <a:br>
              <a:rPr lang="sv-SE" dirty="0" smtClean="0"/>
            </a:br>
            <a:endParaRPr lang="sv-SE" dirty="0"/>
          </a:p>
        </p:txBody>
      </p:sp>
      <p:sp>
        <p:nvSpPr>
          <p:cNvPr id="3" name="Platshållare för innehåll 2"/>
          <p:cNvSpPr>
            <a:spLocks noGrp="1"/>
          </p:cNvSpPr>
          <p:nvPr>
            <p:ph idx="1"/>
          </p:nvPr>
        </p:nvSpPr>
        <p:spPr>
          <a:xfrm>
            <a:off x="467544" y="1916832"/>
            <a:ext cx="8229600" cy="4608512"/>
          </a:xfrm>
        </p:spPr>
        <p:txBody>
          <a:bodyPr>
            <a:noAutofit/>
          </a:bodyPr>
          <a:lstStyle/>
          <a:p>
            <a:pPr marL="0" indent="0">
              <a:buNone/>
            </a:pPr>
            <a:endParaRPr lang="sv-SE" sz="2400" dirty="0" smtClean="0"/>
          </a:p>
          <a:p>
            <a:pPr marL="0" indent="0">
              <a:buNone/>
            </a:pPr>
            <a:r>
              <a:rPr lang="sv-SE" sz="2400" dirty="0" smtClean="0"/>
              <a:t>S</a:t>
            </a:r>
            <a:r>
              <a:rPr lang="en-US" sz="2400" i="1" dirty="0" err="1" smtClean="0"/>
              <a:t>pecific</a:t>
            </a:r>
            <a:r>
              <a:rPr lang="en-US" sz="2400" i="1" dirty="0" smtClean="0"/>
              <a:t> </a:t>
            </a:r>
            <a:r>
              <a:rPr lang="en-US" sz="2400" i="1" dirty="0"/>
              <a:t>objectives</a:t>
            </a:r>
            <a:r>
              <a:rPr lang="en-US" sz="2400" dirty="0"/>
              <a:t> for this project are the following; </a:t>
            </a:r>
            <a:endParaRPr lang="sv-SE" sz="2400" dirty="0"/>
          </a:p>
          <a:p>
            <a:pPr marL="457200" lvl="0" indent="-457200">
              <a:buAutoNum type="arabicPeriod"/>
            </a:pPr>
            <a:r>
              <a:rPr lang="en-US" sz="2400" dirty="0" smtClean="0"/>
              <a:t>to </a:t>
            </a:r>
            <a:r>
              <a:rPr lang="en-US" sz="2400" dirty="0"/>
              <a:t>enhance competence within both organizations in order for improving their capacity to advocate for ESD in their own cities, </a:t>
            </a:r>
            <a:endParaRPr lang="en-US" sz="2400" dirty="0" smtClean="0"/>
          </a:p>
          <a:p>
            <a:pPr marL="457200" lvl="0" indent="-457200">
              <a:buAutoNum type="arabicPeriod"/>
            </a:pPr>
            <a:r>
              <a:rPr lang="en-US" sz="2400" dirty="0" smtClean="0"/>
              <a:t>to </a:t>
            </a:r>
            <a:r>
              <a:rPr lang="en-US" sz="2400" dirty="0"/>
              <a:t>support efforts in the partner organizations in order to improve their capacity to advocate for ESD in their own </a:t>
            </a:r>
            <a:r>
              <a:rPr lang="en-US" sz="2400" dirty="0" smtClean="0"/>
              <a:t>cities</a:t>
            </a:r>
          </a:p>
          <a:p>
            <a:pPr marL="457200" lvl="0" indent="-457200">
              <a:buAutoNum type="arabicPeriod"/>
            </a:pPr>
            <a:r>
              <a:rPr lang="en-US" sz="2400" dirty="0" smtClean="0"/>
              <a:t>to </a:t>
            </a:r>
            <a:r>
              <a:rPr lang="en-US" sz="2400" dirty="0"/>
              <a:t>develop strategic plans for ESD in both of the partner organizations, which are focused on short, medium and long-term change and </a:t>
            </a:r>
            <a:r>
              <a:rPr lang="en-US" sz="2400" dirty="0" smtClean="0"/>
              <a:t>results</a:t>
            </a:r>
            <a:endParaRPr lang="sv-SE" sz="2400" dirty="0"/>
          </a:p>
        </p:txBody>
      </p:sp>
    </p:spTree>
    <p:extLst>
      <p:ext uri="{BB962C8B-B14F-4D97-AF65-F5344CB8AC3E}">
        <p14:creationId xmlns:p14="http://schemas.microsoft.com/office/powerpoint/2010/main" val="3910177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ubrik 1"/>
          <p:cNvSpPr>
            <a:spLocks noGrp="1"/>
          </p:cNvSpPr>
          <p:nvPr>
            <p:ph type="title"/>
          </p:nvPr>
        </p:nvSpPr>
        <p:spPr/>
        <p:txBody>
          <a:bodyPr>
            <a:normAutofit fontScale="90000"/>
          </a:bodyPr>
          <a:lstStyle/>
          <a:p>
            <a:r>
              <a:rPr lang="en-US" dirty="0" smtClean="0"/>
              <a:t/>
            </a:r>
            <a:br>
              <a:rPr lang="en-US" dirty="0" smtClean="0"/>
            </a:br>
            <a:r>
              <a:rPr lang="en-US" sz="3100" dirty="0" smtClean="0"/>
              <a:t/>
            </a:r>
            <a:br>
              <a:rPr lang="en-US" sz="3100" dirty="0" smtClean="0"/>
            </a:br>
            <a:r>
              <a:rPr lang="en-US" sz="3100" b="1" dirty="0" smtClean="0"/>
              <a:t>Management and Coordination </a:t>
            </a:r>
            <a:br>
              <a:rPr lang="en-US" sz="3100" b="1" dirty="0" smtClean="0"/>
            </a:br>
            <a:r>
              <a:rPr lang="en-US" sz="2700" dirty="0" smtClean="0"/>
              <a:t>(</a:t>
            </a:r>
            <a:r>
              <a:rPr lang="en-US" sz="2700" dirty="0" err="1"/>
              <a:t>Dnr</a:t>
            </a:r>
            <a:r>
              <a:rPr lang="en-US" sz="2700" dirty="0"/>
              <a:t> </a:t>
            </a:r>
            <a:r>
              <a:rPr lang="en-US" sz="2700" dirty="0" smtClean="0"/>
              <a:t>2012-0020)</a:t>
            </a:r>
            <a:r>
              <a:rPr lang="sv-SE" sz="3100" dirty="0"/>
              <a:t/>
            </a:r>
            <a:br>
              <a:rPr lang="sv-SE" sz="3100" dirty="0"/>
            </a:br>
            <a:r>
              <a:rPr lang="sv-SE" dirty="0" smtClean="0"/>
              <a:t/>
            </a:r>
            <a:br>
              <a:rPr lang="sv-SE" dirty="0" smtClean="0"/>
            </a:br>
            <a:endParaRPr lang="sv-SE" dirty="0"/>
          </a:p>
        </p:txBody>
      </p:sp>
      <p:sp>
        <p:nvSpPr>
          <p:cNvPr id="3" name="Platshållare för innehåll 2"/>
          <p:cNvSpPr>
            <a:spLocks noGrp="1"/>
          </p:cNvSpPr>
          <p:nvPr>
            <p:ph idx="1"/>
          </p:nvPr>
        </p:nvSpPr>
        <p:spPr/>
        <p:txBody>
          <a:bodyPr>
            <a:normAutofit/>
          </a:bodyPr>
          <a:lstStyle/>
          <a:p>
            <a:pPr marL="0" indent="0">
              <a:buNone/>
            </a:pPr>
            <a:endParaRPr lang="sv-SE" sz="2400" dirty="0" smtClean="0"/>
          </a:p>
          <a:p>
            <a:pPr marL="0" indent="0">
              <a:buNone/>
            </a:pPr>
            <a:r>
              <a:rPr lang="sv-SE" sz="2400" dirty="0" smtClean="0"/>
              <a:t>S</a:t>
            </a:r>
            <a:r>
              <a:rPr lang="en-US" sz="2400" i="1" dirty="0" err="1" smtClean="0"/>
              <a:t>pecific</a:t>
            </a:r>
            <a:r>
              <a:rPr lang="en-US" sz="2400" i="1" dirty="0" smtClean="0"/>
              <a:t> objectives</a:t>
            </a:r>
            <a:r>
              <a:rPr lang="en-US" sz="2400" dirty="0" smtClean="0"/>
              <a:t> for this project </a:t>
            </a:r>
          </a:p>
          <a:p>
            <a:pPr marL="0" indent="0">
              <a:buNone/>
            </a:pPr>
            <a:endParaRPr lang="en-US" sz="2400" dirty="0"/>
          </a:p>
          <a:p>
            <a:pPr marL="457200" indent="-457200">
              <a:buAutoNum type="arabicPeriod"/>
            </a:pPr>
            <a:r>
              <a:rPr lang="en-US" sz="2400" dirty="0" smtClean="0"/>
              <a:t>to give guidelines to coordinators/project managers and project-leaders, learn and communicate, follow-up and evaluate.</a:t>
            </a:r>
          </a:p>
          <a:p>
            <a:pPr marL="457200" indent="-457200">
              <a:buAutoNum type="arabicPeriod"/>
            </a:pPr>
            <a:endParaRPr lang="en-US" sz="2400" dirty="0" smtClean="0"/>
          </a:p>
          <a:p>
            <a:endParaRPr lang="sv-SE" dirty="0" smtClean="0"/>
          </a:p>
          <a:p>
            <a:pPr marL="0" lvl="0" indent="0">
              <a:buNone/>
            </a:pPr>
            <a:endParaRPr lang="sv-SE" dirty="0" smtClean="0"/>
          </a:p>
          <a:p>
            <a:endParaRPr lang="sv-SE" dirty="0"/>
          </a:p>
        </p:txBody>
      </p:sp>
    </p:spTree>
    <p:extLst>
      <p:ext uri="{BB962C8B-B14F-4D97-AF65-F5344CB8AC3E}">
        <p14:creationId xmlns:p14="http://schemas.microsoft.com/office/powerpoint/2010/main" val="30021770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7" name="Picture 5" descr="T:\SKOLK\Gabrielle\Hoppande barn\la¦ègstadie\Pojke_frilagd kopiera.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53920" y="829253"/>
            <a:ext cx="2174064" cy="294181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T:\SKOLK\Gabrielle\Hoppande barn\mellanstadie\hopp_kille_rasta_frilag kopiera.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8373" y="158339"/>
            <a:ext cx="2880284" cy="389743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T:\SKOLK\Gabrielle\Hoppande barn\mellanstadie\Tjejhopp_frilagd kopiera.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828" y="1811271"/>
            <a:ext cx="2907688" cy="3934512"/>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SKOLK\Gabrielle\Hoppande barn\la¦ègstadie\Tjej_frilagd kopier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72845" y="3309008"/>
            <a:ext cx="2622780" cy="3548992"/>
          </a:xfrm>
          <a:prstGeom prst="rect">
            <a:avLst/>
          </a:prstGeom>
          <a:noFill/>
          <a:extLst>
            <a:ext uri="{909E8E84-426E-40DD-AFC4-6F175D3DCCD1}">
              <a14:hiddenFill xmlns:a14="http://schemas.microsoft.com/office/drawing/2010/main">
                <a:solidFill>
                  <a:srgbClr val="FFFFFF"/>
                </a:solidFill>
              </a14:hiddenFill>
            </a:ext>
          </a:extLst>
        </p:spPr>
      </p:pic>
      <p:pic>
        <p:nvPicPr>
          <p:cNvPr id="3079" name="Picture 7" descr="T:\SKOLK\Gabrielle\Hoppande barn\ho¦êgstadie\7957 kopiera.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36344" y="2683775"/>
            <a:ext cx="2304065" cy="3018504"/>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p:cNvSpPr txBox="1"/>
          <p:nvPr/>
        </p:nvSpPr>
        <p:spPr>
          <a:xfrm>
            <a:off x="683568" y="332656"/>
            <a:ext cx="7488832" cy="1631216"/>
          </a:xfrm>
          <a:prstGeom prst="rect">
            <a:avLst/>
          </a:prstGeom>
          <a:noFill/>
        </p:spPr>
        <p:txBody>
          <a:bodyPr wrap="square" rtlCol="0">
            <a:spAutoFit/>
          </a:bodyPr>
          <a:lstStyle/>
          <a:p>
            <a:pPr algn="ctr"/>
            <a:r>
              <a:rPr lang="sv-SE" sz="2800" b="1" dirty="0" smtClean="0"/>
              <a:t>Swedish </a:t>
            </a:r>
            <a:r>
              <a:rPr lang="sv-SE" sz="2800" b="1" dirty="0" err="1" smtClean="0"/>
              <a:t>Education</a:t>
            </a:r>
            <a:endParaRPr lang="sv-SE" sz="2800" b="1" dirty="0" smtClean="0"/>
          </a:p>
          <a:p>
            <a:pPr algn="ctr"/>
            <a:endParaRPr lang="sv-SE" sz="2400" b="1" dirty="0" smtClean="0"/>
          </a:p>
          <a:p>
            <a:pPr algn="ctr"/>
            <a:endParaRPr lang="sv-SE" sz="2400" b="1" dirty="0"/>
          </a:p>
          <a:p>
            <a:pPr algn="ctr"/>
            <a:endParaRPr lang="sv-SE" sz="2400" b="1" dirty="0"/>
          </a:p>
        </p:txBody>
      </p:sp>
      <p:pic>
        <p:nvPicPr>
          <p:cNvPr id="3080" name="Picture 8" descr="T:\SKOLK\Gabrielle\Hoppande barn\ho¦êgstadie\7873 kopier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01398" y="3212976"/>
            <a:ext cx="2434946"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550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683568" y="741666"/>
            <a:ext cx="3024336" cy="5447645"/>
          </a:xfrm>
          <a:prstGeom prst="rect">
            <a:avLst/>
          </a:prstGeom>
          <a:noFill/>
        </p:spPr>
        <p:txBody>
          <a:bodyPr wrap="square" rtlCol="0">
            <a:spAutoFit/>
          </a:bodyPr>
          <a:lstStyle/>
          <a:p>
            <a:r>
              <a:rPr lang="en-US" sz="2000" b="1" dirty="0" smtClean="0"/>
              <a:t>Swedish education</a:t>
            </a:r>
          </a:p>
          <a:p>
            <a:endParaRPr lang="en-US" sz="2000" b="1" dirty="0" smtClean="0"/>
          </a:p>
          <a:p>
            <a:r>
              <a:rPr lang="en-US" dirty="0" smtClean="0"/>
              <a:t>From preschool onwards, Swedes are encouraged to think independently. It’s one way Sweden maintains its long and proud tradition of innovation. </a:t>
            </a:r>
          </a:p>
          <a:p>
            <a:endParaRPr lang="en-US" dirty="0" smtClean="0"/>
          </a:p>
          <a:p>
            <a:r>
              <a:rPr lang="en-US" dirty="0" smtClean="0"/>
              <a:t>This innovative spirit can be seen in the fact that Sweden consistently tops European rankings in terms of research investments as a percentage of GDP and in the number of published scientific works per capita</a:t>
            </a:r>
            <a:r>
              <a:rPr lang="en-US" sz="2000" dirty="0" smtClean="0"/>
              <a:t>. </a:t>
            </a:r>
          </a:p>
          <a:p>
            <a:endParaRPr lang="en-US" dirty="0" smtClean="0"/>
          </a:p>
          <a:p>
            <a:endParaRPr lang="en-US" dirty="0"/>
          </a:p>
        </p:txBody>
      </p:sp>
      <p:pic>
        <p:nvPicPr>
          <p:cNvPr id="3" name="Picture 2" descr="C:\Users\gunolo02\Pictures\Reggio\Reggio Emilia -374_0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3717032"/>
            <a:ext cx="3497110" cy="2793096"/>
          </a:xfrm>
          <a:prstGeom prst="rect">
            <a:avLst/>
          </a:prstGeom>
          <a:noFill/>
          <a:ln>
            <a:solidFill>
              <a:schemeClr val="accent1"/>
            </a:solidFill>
          </a:ln>
          <a:effectLst>
            <a:outerShdw blurRad="50800" dist="38100" dir="5400000" algn="t"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6310" y="718605"/>
            <a:ext cx="5263748" cy="283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48035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971600" y="692696"/>
            <a:ext cx="3312368" cy="4247317"/>
          </a:xfrm>
          <a:prstGeom prst="rect">
            <a:avLst/>
          </a:prstGeom>
          <a:noFill/>
        </p:spPr>
        <p:txBody>
          <a:bodyPr wrap="square" rtlCol="0">
            <a:spAutoFit/>
          </a:bodyPr>
          <a:lstStyle/>
          <a:p>
            <a:r>
              <a:rPr lang="en-US" dirty="0" smtClean="0"/>
              <a:t>The educational system is based on tax-financed education for all.</a:t>
            </a:r>
          </a:p>
          <a:p>
            <a:endParaRPr lang="en-US" dirty="0" smtClean="0"/>
          </a:p>
          <a:p>
            <a:r>
              <a:rPr lang="en-US" dirty="0"/>
              <a:t>T</a:t>
            </a:r>
            <a:r>
              <a:rPr lang="en-US" dirty="0" smtClean="0"/>
              <a:t>he Education Act states that children in need of special assistance at school should receive it. </a:t>
            </a:r>
          </a:p>
          <a:p>
            <a:endParaRPr lang="en-US" dirty="0"/>
          </a:p>
          <a:p>
            <a:r>
              <a:rPr lang="en-US" dirty="0" smtClean="0"/>
              <a:t>The law also says there must be equality in education for all children, wherever they live in Sweden and regardless of ability or disability.</a:t>
            </a:r>
          </a:p>
          <a:p>
            <a:endParaRPr lang="en-US" dirty="0" smtClean="0"/>
          </a:p>
          <a:p>
            <a:endParaRPr lang="en-US" dirty="0" smtClean="0"/>
          </a:p>
        </p:txBody>
      </p:sp>
      <p:pic>
        <p:nvPicPr>
          <p:cNvPr id="3" name="Bildobjekt 2"/>
          <p:cNvPicPr>
            <a:picLocks noChangeAspect="1"/>
          </p:cNvPicPr>
          <p:nvPr/>
        </p:nvPicPr>
        <p:blipFill rotWithShape="1">
          <a:blip r:embed="rId2" cstate="print">
            <a:extLst>
              <a:ext uri="{28A0092B-C50C-407E-A947-70E740481C1C}">
                <a14:useLocalDpi xmlns:a14="http://schemas.microsoft.com/office/drawing/2010/main" val="0"/>
              </a:ext>
            </a:extLst>
          </a:blip>
          <a:srcRect r="9400"/>
          <a:stretch/>
        </p:blipFill>
        <p:spPr>
          <a:xfrm>
            <a:off x="4608004" y="692696"/>
            <a:ext cx="3744416" cy="2755002"/>
          </a:xfrm>
          <a:prstGeom prst="rect">
            <a:avLst/>
          </a:prstGeom>
        </p:spPr>
      </p:pic>
      <p:pic>
        <p:nvPicPr>
          <p:cNvPr id="5" name="Picture 2" descr="C:\Users\gunolo02\AppData\Local\Microsoft\Windows\Temporary Internet Files\Low\Content.IE5\R9XIP9K8\MP900438552[2].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3573016"/>
            <a:ext cx="3960440" cy="29722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092528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755576" y="908720"/>
            <a:ext cx="3528392" cy="4801314"/>
          </a:xfrm>
          <a:prstGeom prst="rect">
            <a:avLst/>
          </a:prstGeom>
          <a:noFill/>
        </p:spPr>
        <p:txBody>
          <a:bodyPr wrap="square" rtlCol="0">
            <a:spAutoFit/>
          </a:bodyPr>
          <a:lstStyle/>
          <a:p>
            <a:r>
              <a:rPr lang="en-US" dirty="0" smtClean="0"/>
              <a:t>Education is compulsory for all children aged seven to 16, although nearly all start at age six.</a:t>
            </a:r>
          </a:p>
          <a:p>
            <a:endParaRPr lang="sv-SE" dirty="0" smtClean="0"/>
          </a:p>
          <a:p>
            <a:r>
              <a:rPr lang="en-US" dirty="0" smtClean="0"/>
              <a:t>Most of the responsibility for education rests with local municipalities. </a:t>
            </a:r>
          </a:p>
          <a:p>
            <a:endParaRPr lang="en-US" dirty="0"/>
          </a:p>
          <a:p>
            <a:r>
              <a:rPr lang="en-US" dirty="0" smtClean="0"/>
              <a:t>The majority of the education budget is financed by local taxes, and approximately half of the municipal budget is spent on education. </a:t>
            </a:r>
          </a:p>
          <a:p>
            <a:endParaRPr lang="en-US" dirty="0"/>
          </a:p>
          <a:p>
            <a:r>
              <a:rPr lang="en-US" dirty="0"/>
              <a:t>T</a:t>
            </a:r>
            <a:r>
              <a:rPr lang="en-US" dirty="0" smtClean="0"/>
              <a:t>oday Sweden and Finland are the only two countries that still provide a free lunch for all pupils. </a:t>
            </a:r>
            <a:endParaRPr lang="sv-SE" dirty="0"/>
          </a:p>
        </p:txBody>
      </p:sp>
      <p:pic>
        <p:nvPicPr>
          <p:cNvPr id="3" name="Picture 2" descr="Matservering i Häggetorpsskolans skolrestaurang i Tib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984" y="992477"/>
            <a:ext cx="4176464" cy="251732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http://www.josefinaskolan.nu/josefinaskolan/bilder/skolrestaurang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984" y="3613053"/>
            <a:ext cx="4176464" cy="27703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3021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395536" y="1052736"/>
            <a:ext cx="2664296" cy="4801314"/>
          </a:xfrm>
          <a:prstGeom prst="rect">
            <a:avLst/>
          </a:prstGeom>
          <a:noFill/>
        </p:spPr>
        <p:txBody>
          <a:bodyPr wrap="square" rtlCol="0">
            <a:spAutoFit/>
          </a:bodyPr>
          <a:lstStyle/>
          <a:p>
            <a:r>
              <a:rPr lang="en-US" dirty="0" smtClean="0"/>
              <a:t>In Sweden, where equality, democracy and children’s rights are cherished, education is always a hot topic. </a:t>
            </a:r>
          </a:p>
          <a:p>
            <a:endParaRPr lang="en-US" dirty="0"/>
          </a:p>
          <a:p>
            <a:r>
              <a:rPr lang="en-US" dirty="0" smtClean="0"/>
              <a:t>Issues such as the growth of private schools, awarding grades to elementary school children, and education for the children of recent immigrants are rarely out of the headlines. </a:t>
            </a:r>
          </a:p>
          <a:p>
            <a:endParaRPr lang="en-US" dirty="0"/>
          </a:p>
          <a:p>
            <a:r>
              <a:rPr lang="en-US" dirty="0" smtClean="0"/>
              <a:t/>
            </a:r>
            <a:br>
              <a:rPr lang="en-US" dirty="0" smtClean="0"/>
            </a:br>
            <a:endParaRPr lang="sv-SE" dirty="0"/>
          </a:p>
        </p:txBody>
      </p:sp>
      <p:pic>
        <p:nvPicPr>
          <p:cNvPr id="3" name="Bildobjekt 2"/>
          <p:cNvPicPr>
            <a:picLocks noChangeAspect="1"/>
          </p:cNvPicPr>
          <p:nvPr/>
        </p:nvPicPr>
        <p:blipFill rotWithShape="1">
          <a:blip r:embed="rId2" cstate="print">
            <a:extLst>
              <a:ext uri="{28A0092B-C50C-407E-A947-70E740481C1C}">
                <a14:useLocalDpi xmlns:a14="http://schemas.microsoft.com/office/drawing/2010/main" val="0"/>
              </a:ext>
            </a:extLst>
          </a:blip>
          <a:srcRect l="2557" t="7052" r="4865" b="369"/>
          <a:stretch/>
        </p:blipFill>
        <p:spPr>
          <a:xfrm>
            <a:off x="3254428" y="1052736"/>
            <a:ext cx="5221270" cy="3915953"/>
          </a:xfrm>
          <a:prstGeom prst="rect">
            <a:avLst/>
          </a:prstGeom>
        </p:spPr>
      </p:pic>
    </p:spTree>
    <p:extLst>
      <p:ext uri="{BB962C8B-B14F-4D97-AF65-F5344CB8AC3E}">
        <p14:creationId xmlns:p14="http://schemas.microsoft.com/office/powerpoint/2010/main" val="37232414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074" name="Picture 2" descr="C:\Users\gunolo02\Pictures\Skolsysteme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388" y="0"/>
            <a:ext cx="9093224"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03892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gunolo02\Documents\Projekt\Vietnam\Bildspel\Umeåbilder\IMG_143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107495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2"/>
          <p:cNvSpPr>
            <a:spLocks noChangeArrowheads="1"/>
          </p:cNvSpPr>
          <p:nvPr/>
        </p:nvSpPr>
        <p:spPr bwMode="auto">
          <a:xfrm>
            <a:off x="3080855" y="117476"/>
            <a:ext cx="5894392" cy="57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algn="r" eaLnBrk="1" hangingPunct="1"/>
            <a:r>
              <a:rPr lang="en-GB" altLang="sv-SE" sz="1600" b="0"/>
              <a:t>The Swedish Educational System for 1 - 19 year olds</a:t>
            </a:r>
          </a:p>
        </p:txBody>
      </p:sp>
      <p:pic>
        <p:nvPicPr>
          <p:cNvPr id="10243" name="Picture 45" descr="Ansiktsmalade_tjej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4888" y="404813"/>
            <a:ext cx="3116695" cy="2208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0244" name="Group 46"/>
          <p:cNvGrpSpPr>
            <a:grpSpLocks/>
          </p:cNvGrpSpPr>
          <p:nvPr/>
        </p:nvGrpSpPr>
        <p:grpSpPr bwMode="auto">
          <a:xfrm>
            <a:off x="643650" y="2919411"/>
            <a:ext cx="7788005" cy="3003548"/>
            <a:chOff x="567" y="2111"/>
            <a:chExt cx="5215" cy="1892"/>
          </a:xfrm>
        </p:grpSpPr>
        <p:sp>
          <p:nvSpPr>
            <p:cNvPr id="10245" name="Text Box 47"/>
            <p:cNvSpPr txBox="1">
              <a:spLocks noChangeArrowheads="1"/>
            </p:cNvSpPr>
            <p:nvPr/>
          </p:nvSpPr>
          <p:spPr bwMode="auto">
            <a:xfrm>
              <a:off x="567" y="3069"/>
              <a:ext cx="6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spcBef>
                  <a:spcPct val="50000"/>
                </a:spcBef>
              </a:pPr>
              <a:r>
                <a:rPr lang="sv-SE" sz="1200"/>
                <a:t>1 year</a:t>
              </a:r>
            </a:p>
          </p:txBody>
        </p:sp>
        <p:sp>
          <p:nvSpPr>
            <p:cNvPr id="10246" name="Text Box 48"/>
            <p:cNvSpPr txBox="1">
              <a:spLocks noChangeArrowheads="1"/>
            </p:cNvSpPr>
            <p:nvPr/>
          </p:nvSpPr>
          <p:spPr bwMode="auto">
            <a:xfrm>
              <a:off x="2018" y="3061"/>
              <a:ext cx="6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spcBef>
                  <a:spcPct val="50000"/>
                </a:spcBef>
              </a:pPr>
              <a:r>
                <a:rPr lang="sv-SE" sz="1200"/>
                <a:t>7 years</a:t>
              </a:r>
            </a:p>
          </p:txBody>
        </p:sp>
        <p:sp>
          <p:nvSpPr>
            <p:cNvPr id="10247" name="Text Box 49"/>
            <p:cNvSpPr txBox="1">
              <a:spLocks noChangeArrowheads="1"/>
            </p:cNvSpPr>
            <p:nvPr/>
          </p:nvSpPr>
          <p:spPr bwMode="auto">
            <a:xfrm>
              <a:off x="796" y="2614"/>
              <a:ext cx="1043" cy="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lgn="l"/>
              <a:r>
                <a:rPr lang="sv-SE" sz="1400"/>
                <a:t>Pre-school </a:t>
              </a:r>
              <a:r>
                <a:rPr lang="sv-SE" sz="1400" b="0"/>
                <a:t>or </a:t>
              </a:r>
            </a:p>
            <a:p>
              <a:pPr algn="l"/>
              <a:r>
                <a:rPr lang="sv-SE" sz="1400"/>
                <a:t>family day-care</a:t>
              </a:r>
            </a:p>
          </p:txBody>
        </p:sp>
        <p:sp>
          <p:nvSpPr>
            <p:cNvPr id="10248" name="Text Box 50"/>
            <p:cNvSpPr txBox="1">
              <a:spLocks noChangeArrowheads="1"/>
            </p:cNvSpPr>
            <p:nvPr/>
          </p:nvSpPr>
          <p:spPr bwMode="auto">
            <a:xfrm>
              <a:off x="2157" y="3295"/>
              <a:ext cx="2857"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lgn="l"/>
              <a:r>
                <a:rPr lang="sv-SE" sz="1400"/>
                <a:t>After School Care</a:t>
              </a:r>
            </a:p>
            <a:p>
              <a:pPr algn="l"/>
              <a:r>
                <a:rPr lang="sv-SE" sz="1200" b="0"/>
                <a:t>Leisure centres, youth clubs and family day-care centres</a:t>
              </a:r>
            </a:p>
          </p:txBody>
        </p:sp>
        <p:sp>
          <p:nvSpPr>
            <p:cNvPr id="10249" name="Text Box 51"/>
            <p:cNvSpPr txBox="1">
              <a:spLocks noChangeArrowheads="1"/>
            </p:cNvSpPr>
            <p:nvPr/>
          </p:nvSpPr>
          <p:spPr bwMode="auto">
            <a:xfrm>
              <a:off x="2244" y="2614"/>
              <a:ext cx="2008" cy="3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lgn="l"/>
              <a:r>
                <a:rPr lang="en-GB" sz="1400" dirty="0"/>
                <a:t>Compulsory </a:t>
              </a:r>
              <a:r>
                <a:rPr lang="en-GB" sz="1400" dirty="0" smtClean="0"/>
                <a:t>schools </a:t>
              </a:r>
              <a:endParaRPr lang="en-GB" sz="1400" dirty="0"/>
            </a:p>
            <a:p>
              <a:pPr algn="l"/>
              <a:r>
                <a:rPr lang="en-GB" sz="1200" b="0" dirty="0"/>
                <a:t>Years 1 - 9 compulsory education</a:t>
              </a:r>
            </a:p>
          </p:txBody>
        </p:sp>
        <p:sp>
          <p:nvSpPr>
            <p:cNvPr id="10250" name="Text Box 52"/>
            <p:cNvSpPr txBox="1">
              <a:spLocks noChangeArrowheads="1"/>
            </p:cNvSpPr>
            <p:nvPr/>
          </p:nvSpPr>
          <p:spPr bwMode="auto">
            <a:xfrm>
              <a:off x="4513" y="2334"/>
              <a:ext cx="1269" cy="5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lgn="l"/>
              <a:r>
                <a:rPr lang="sv-SE" sz="1400" dirty="0" err="1"/>
                <a:t>Upper</a:t>
              </a:r>
              <a:r>
                <a:rPr lang="sv-SE" sz="1400" dirty="0"/>
                <a:t> </a:t>
              </a:r>
              <a:r>
                <a:rPr lang="sv-SE" sz="1400" dirty="0" err="1"/>
                <a:t>Secondary</a:t>
              </a:r>
              <a:r>
                <a:rPr lang="sv-SE" sz="1400" dirty="0"/>
                <a:t> </a:t>
              </a:r>
              <a:r>
                <a:rPr lang="sv-SE" sz="1400" dirty="0" err="1"/>
                <a:t>School</a:t>
              </a:r>
              <a:endParaRPr lang="sv-SE" sz="1400" dirty="0"/>
            </a:p>
            <a:p>
              <a:pPr algn="l"/>
              <a:r>
                <a:rPr lang="sv-SE" sz="1200" b="0" dirty="0"/>
                <a:t>3 </a:t>
              </a:r>
              <a:r>
                <a:rPr lang="sv-SE" sz="1200" b="0" dirty="0" err="1"/>
                <a:t>year</a:t>
              </a:r>
              <a:r>
                <a:rPr lang="sv-SE" sz="1200" b="0" dirty="0"/>
                <a:t> </a:t>
              </a:r>
              <a:r>
                <a:rPr lang="sv-SE" sz="1200" b="0" dirty="0" err="1"/>
                <a:t>voluntary</a:t>
              </a:r>
              <a:r>
                <a:rPr lang="sv-SE" sz="1200" b="0" dirty="0"/>
                <a:t> </a:t>
              </a:r>
              <a:r>
                <a:rPr lang="sv-SE" sz="1200" b="0" dirty="0" err="1"/>
                <a:t>edcucation</a:t>
              </a:r>
              <a:endParaRPr lang="sv-SE" sz="1200" b="0" dirty="0"/>
            </a:p>
          </p:txBody>
        </p:sp>
        <p:sp>
          <p:nvSpPr>
            <p:cNvPr id="10251" name="Line 53"/>
            <p:cNvSpPr>
              <a:spLocks noChangeShapeType="1"/>
            </p:cNvSpPr>
            <p:nvPr/>
          </p:nvSpPr>
          <p:spPr bwMode="auto">
            <a:xfrm>
              <a:off x="840" y="3015"/>
              <a:ext cx="1135" cy="0"/>
            </a:xfrm>
            <a:prstGeom prst="line">
              <a:avLst/>
            </a:prstGeom>
            <a:noFill/>
            <a:ln w="1905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10252" name="Line 54"/>
            <p:cNvSpPr>
              <a:spLocks noChangeShapeType="1"/>
            </p:cNvSpPr>
            <p:nvPr/>
          </p:nvSpPr>
          <p:spPr bwMode="auto">
            <a:xfrm>
              <a:off x="2019" y="3015"/>
              <a:ext cx="226" cy="0"/>
            </a:xfrm>
            <a:prstGeom prst="line">
              <a:avLst/>
            </a:prstGeom>
            <a:noFill/>
            <a:ln w="19050">
              <a:solidFill>
                <a:schemeClr val="tx1"/>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10253" name="Line 55"/>
            <p:cNvSpPr>
              <a:spLocks noChangeShapeType="1"/>
            </p:cNvSpPr>
            <p:nvPr/>
          </p:nvSpPr>
          <p:spPr bwMode="auto">
            <a:xfrm flipV="1">
              <a:off x="2202" y="3703"/>
              <a:ext cx="1633" cy="0"/>
            </a:xfrm>
            <a:prstGeom prst="line">
              <a:avLst/>
            </a:prstGeom>
            <a:noFill/>
            <a:ln w="19050">
              <a:solidFill>
                <a:srgbClr val="0000FF"/>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10254" name="Line 56"/>
            <p:cNvSpPr>
              <a:spLocks noChangeShapeType="1"/>
            </p:cNvSpPr>
            <p:nvPr/>
          </p:nvSpPr>
          <p:spPr bwMode="auto">
            <a:xfrm>
              <a:off x="4606" y="3015"/>
              <a:ext cx="677" cy="0"/>
            </a:xfrm>
            <a:prstGeom prst="line">
              <a:avLst/>
            </a:prstGeom>
            <a:noFill/>
            <a:ln w="19050">
              <a:solidFill>
                <a:srgbClr val="80808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sp>
          <p:nvSpPr>
            <p:cNvPr id="10255" name="Text Box 57"/>
            <p:cNvSpPr txBox="1">
              <a:spLocks noChangeArrowheads="1"/>
            </p:cNvSpPr>
            <p:nvPr/>
          </p:nvSpPr>
          <p:spPr bwMode="auto">
            <a:xfrm>
              <a:off x="4210" y="3061"/>
              <a:ext cx="6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spcBef>
                  <a:spcPct val="50000"/>
                </a:spcBef>
              </a:pPr>
              <a:r>
                <a:rPr lang="sv-SE" sz="1200"/>
                <a:t>16 years</a:t>
              </a:r>
            </a:p>
          </p:txBody>
        </p:sp>
        <p:sp>
          <p:nvSpPr>
            <p:cNvPr id="10256" name="Text Box 58"/>
            <p:cNvSpPr txBox="1">
              <a:spLocks noChangeArrowheads="1"/>
            </p:cNvSpPr>
            <p:nvPr/>
          </p:nvSpPr>
          <p:spPr bwMode="auto">
            <a:xfrm>
              <a:off x="1565" y="3061"/>
              <a:ext cx="668" cy="17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spcBef>
                  <a:spcPct val="50000"/>
                </a:spcBef>
              </a:pPr>
              <a:r>
                <a:rPr lang="sv-SE" sz="1200"/>
                <a:t>5 years</a:t>
              </a:r>
            </a:p>
          </p:txBody>
        </p:sp>
        <p:sp>
          <p:nvSpPr>
            <p:cNvPr id="10257" name="Text Box 59"/>
            <p:cNvSpPr txBox="1">
              <a:spLocks noChangeArrowheads="1"/>
            </p:cNvSpPr>
            <p:nvPr/>
          </p:nvSpPr>
          <p:spPr bwMode="auto">
            <a:xfrm>
              <a:off x="1858" y="2111"/>
              <a:ext cx="1089"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lgn="l"/>
              <a:r>
                <a:rPr lang="sv-SE" sz="1400" dirty="0" err="1" smtClean="0"/>
                <a:t>Preschool</a:t>
              </a:r>
              <a:r>
                <a:rPr lang="sv-SE" sz="1400" dirty="0" smtClean="0"/>
                <a:t> </a:t>
              </a:r>
              <a:r>
                <a:rPr lang="sv-SE" sz="1400" dirty="0" err="1" smtClean="0"/>
                <a:t>classes</a:t>
              </a:r>
              <a:endParaRPr lang="sv-SE" sz="1400" dirty="0"/>
            </a:p>
            <a:p>
              <a:pPr algn="l"/>
              <a:r>
                <a:rPr lang="sv-SE" sz="1200" b="0" dirty="0" err="1"/>
                <a:t>voluntary</a:t>
              </a:r>
              <a:endParaRPr lang="sv-SE" sz="1200" dirty="0"/>
            </a:p>
          </p:txBody>
        </p:sp>
        <p:sp>
          <p:nvSpPr>
            <p:cNvPr id="10258" name="Text Box 60"/>
            <p:cNvSpPr txBox="1">
              <a:spLocks noChangeArrowheads="1"/>
            </p:cNvSpPr>
            <p:nvPr/>
          </p:nvSpPr>
          <p:spPr bwMode="auto">
            <a:xfrm>
              <a:off x="1976" y="3711"/>
              <a:ext cx="668" cy="2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defRPr sz="2400" b="1">
                  <a:solidFill>
                    <a:schemeClr val="tx1"/>
                  </a:solidFill>
                  <a:latin typeface="Arial" pitchFamily="34" charset="0"/>
                </a:defRPr>
              </a:lvl1pPr>
              <a:lvl2pPr marL="742950" indent="-285750">
                <a:defRPr sz="2400" b="1">
                  <a:solidFill>
                    <a:schemeClr val="tx1"/>
                  </a:solidFill>
                  <a:latin typeface="Arial" pitchFamily="34" charset="0"/>
                </a:defRPr>
              </a:lvl2pPr>
              <a:lvl3pPr marL="1143000" indent="-228600">
                <a:defRPr sz="2400" b="1">
                  <a:solidFill>
                    <a:schemeClr val="tx1"/>
                  </a:solidFill>
                  <a:latin typeface="Arial" pitchFamily="34" charset="0"/>
                </a:defRPr>
              </a:lvl3pPr>
              <a:lvl4pPr marL="1600200" indent="-228600">
                <a:defRPr sz="2400" b="1">
                  <a:solidFill>
                    <a:schemeClr val="tx1"/>
                  </a:solidFill>
                  <a:latin typeface="Arial" pitchFamily="34" charset="0"/>
                </a:defRPr>
              </a:lvl4pPr>
              <a:lvl5pPr marL="2057400" indent="-228600">
                <a:defRPr sz="2400" b="1">
                  <a:solidFill>
                    <a:schemeClr val="tx1"/>
                  </a:solidFill>
                  <a:latin typeface="Arial" pitchFamily="34" charset="0"/>
                </a:defRPr>
              </a:lvl5pPr>
              <a:lvl6pPr marL="2514600" indent="-228600" algn="ctr" eaLnBrk="0" fontAlgn="base" hangingPunct="0">
                <a:spcBef>
                  <a:spcPct val="0"/>
                </a:spcBef>
                <a:spcAft>
                  <a:spcPct val="0"/>
                </a:spcAft>
                <a:defRPr sz="2400" b="1">
                  <a:solidFill>
                    <a:schemeClr val="tx1"/>
                  </a:solidFill>
                  <a:latin typeface="Arial" pitchFamily="34" charset="0"/>
                </a:defRPr>
              </a:lvl6pPr>
              <a:lvl7pPr marL="2971800" indent="-228600" algn="ctr" eaLnBrk="0" fontAlgn="base" hangingPunct="0">
                <a:spcBef>
                  <a:spcPct val="0"/>
                </a:spcBef>
                <a:spcAft>
                  <a:spcPct val="0"/>
                </a:spcAft>
                <a:defRPr sz="2400" b="1">
                  <a:solidFill>
                    <a:schemeClr val="tx1"/>
                  </a:solidFill>
                  <a:latin typeface="Arial" pitchFamily="34" charset="0"/>
                </a:defRPr>
              </a:lvl7pPr>
              <a:lvl8pPr marL="3429000" indent="-228600" algn="ctr" eaLnBrk="0" fontAlgn="base" hangingPunct="0">
                <a:spcBef>
                  <a:spcPct val="0"/>
                </a:spcBef>
                <a:spcAft>
                  <a:spcPct val="0"/>
                </a:spcAft>
                <a:defRPr sz="2400" b="1">
                  <a:solidFill>
                    <a:schemeClr val="tx1"/>
                  </a:solidFill>
                  <a:latin typeface="Arial" pitchFamily="34" charset="0"/>
                </a:defRPr>
              </a:lvl8pPr>
              <a:lvl9pPr marL="3886200" indent="-228600" algn="ctr" eaLnBrk="0" fontAlgn="base" hangingPunct="0">
                <a:spcBef>
                  <a:spcPct val="0"/>
                </a:spcBef>
                <a:spcAft>
                  <a:spcPct val="0"/>
                </a:spcAft>
                <a:defRPr sz="2400" b="1">
                  <a:solidFill>
                    <a:schemeClr val="tx1"/>
                  </a:solidFill>
                  <a:latin typeface="Arial" pitchFamily="34" charset="0"/>
                </a:defRPr>
              </a:lvl9pPr>
            </a:lstStyle>
            <a:p>
              <a:pPr>
                <a:spcBef>
                  <a:spcPct val="50000"/>
                </a:spcBef>
              </a:pPr>
              <a:r>
                <a:rPr lang="sv-SE" sz="1200"/>
                <a:t>6 - 12 years</a:t>
              </a:r>
            </a:p>
          </p:txBody>
        </p:sp>
        <p:sp>
          <p:nvSpPr>
            <p:cNvPr id="10259" name="Line 61"/>
            <p:cNvSpPr>
              <a:spLocks noChangeShapeType="1"/>
            </p:cNvSpPr>
            <p:nvPr/>
          </p:nvSpPr>
          <p:spPr bwMode="auto">
            <a:xfrm>
              <a:off x="2289" y="3022"/>
              <a:ext cx="2268" cy="0"/>
            </a:xfrm>
            <a:prstGeom prst="line">
              <a:avLst/>
            </a:prstGeom>
            <a:noFill/>
            <a:ln w="19050">
              <a:solidFill>
                <a:srgbClr val="FF3300"/>
              </a:solidFill>
              <a:round/>
              <a:headEnd/>
              <a:tailEnd type="triangle" w="lg"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sv-SE"/>
            </a:p>
          </p:txBody>
        </p:sp>
      </p:grpSp>
    </p:spTree>
    <p:extLst>
      <p:ext uri="{BB962C8B-B14F-4D97-AF65-F5344CB8AC3E}">
        <p14:creationId xmlns:p14="http://schemas.microsoft.com/office/powerpoint/2010/main" val="203953869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971600" y="908720"/>
            <a:ext cx="7128792" cy="3170099"/>
          </a:xfrm>
          <a:prstGeom prst="rect">
            <a:avLst/>
          </a:prstGeom>
          <a:noFill/>
        </p:spPr>
        <p:txBody>
          <a:bodyPr wrap="square" rtlCol="0">
            <a:spAutoFit/>
          </a:bodyPr>
          <a:lstStyle/>
          <a:p>
            <a:r>
              <a:rPr lang="en-US" sz="2000" b="1" dirty="0" smtClean="0"/>
              <a:t>New education act</a:t>
            </a:r>
          </a:p>
          <a:p>
            <a:r>
              <a:rPr lang="en-US" sz="2000" dirty="0" smtClean="0"/>
              <a:t/>
            </a:r>
            <a:br>
              <a:rPr lang="en-US" sz="2000" dirty="0" smtClean="0"/>
            </a:br>
            <a:r>
              <a:rPr lang="en-US" sz="2000" dirty="0" smtClean="0"/>
              <a:t>The Swedish Education Act from 2011 contains basic principles and provisions for compulsory and further education, preschool, out-of school care and adult education. </a:t>
            </a:r>
          </a:p>
          <a:p>
            <a:endParaRPr lang="en-US" sz="2000" dirty="0" smtClean="0"/>
          </a:p>
          <a:p>
            <a:r>
              <a:rPr lang="en-US" sz="2000" dirty="0" smtClean="0"/>
              <a:t>It promotes </a:t>
            </a:r>
            <a:r>
              <a:rPr lang="en-US" sz="2000" dirty="0" err="1" smtClean="0"/>
              <a:t>chidrens</a:t>
            </a:r>
            <a:r>
              <a:rPr lang="en-US" sz="2000" dirty="0" smtClean="0"/>
              <a:t> right to knowledge, freedom of choice, and student safety and security</a:t>
            </a:r>
          </a:p>
          <a:p>
            <a:endParaRPr lang="en-US" sz="2000" dirty="0"/>
          </a:p>
          <a:p>
            <a:endParaRPr lang="sv-SE" sz="2000" dirty="0"/>
          </a:p>
        </p:txBody>
      </p:sp>
      <p:sp>
        <p:nvSpPr>
          <p:cNvPr id="3" name="Rektangel 2"/>
          <p:cNvSpPr/>
          <p:nvPr/>
        </p:nvSpPr>
        <p:spPr>
          <a:xfrm>
            <a:off x="5940152" y="3861048"/>
            <a:ext cx="2735796" cy="2308324"/>
          </a:xfrm>
          <a:prstGeom prst="rect">
            <a:avLst/>
          </a:prstGeom>
          <a:ln w="19050">
            <a:solidFill>
              <a:schemeClr val="tx1"/>
            </a:solidFill>
          </a:ln>
        </p:spPr>
        <p:txBody>
          <a:bodyPr wrap="square">
            <a:spAutoFit/>
          </a:bodyPr>
          <a:lstStyle/>
          <a:p>
            <a:r>
              <a:rPr lang="en-US" dirty="0" smtClean="0"/>
              <a:t>Sweden was the first country in the world to prohibit corporal punishment of children, in 1979, and, in 1990, was one of the first to sign the United Nations Convention on the Rights of the Child.</a:t>
            </a:r>
            <a:endParaRPr lang="sv-SE" dirty="0"/>
          </a:p>
        </p:txBody>
      </p:sp>
      <p:pic>
        <p:nvPicPr>
          <p:cNvPr id="1026" name="Picture 2" descr="C:\Users\gunolo02\Pictures\teacher-student-at-computer-410px.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600" y="3662040"/>
            <a:ext cx="3738204" cy="25073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3959075"/>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ruta 1"/>
          <p:cNvSpPr txBox="1"/>
          <p:nvPr/>
        </p:nvSpPr>
        <p:spPr>
          <a:xfrm>
            <a:off x="899592" y="908720"/>
            <a:ext cx="7632848" cy="3108543"/>
          </a:xfrm>
          <a:prstGeom prst="rect">
            <a:avLst/>
          </a:prstGeom>
          <a:noFill/>
        </p:spPr>
        <p:txBody>
          <a:bodyPr wrap="square" rtlCol="0">
            <a:spAutoFit/>
          </a:bodyPr>
          <a:lstStyle/>
          <a:p>
            <a:r>
              <a:rPr lang="sv-SE" sz="2000" b="1" dirty="0" smtClean="0"/>
              <a:t>New </a:t>
            </a:r>
            <a:r>
              <a:rPr lang="sv-SE" sz="2000" b="1" dirty="0" err="1" smtClean="0"/>
              <a:t>curricula</a:t>
            </a:r>
            <a:endParaRPr lang="sv-SE" sz="2000" b="1" dirty="0" smtClean="0"/>
          </a:p>
          <a:p>
            <a:endParaRPr lang="sv-SE" sz="2000" dirty="0"/>
          </a:p>
          <a:p>
            <a:r>
              <a:rPr lang="en-US" sz="2000" dirty="0" smtClean="0"/>
              <a:t>The curricula contain new general goals, guidelines and syllabuses. The preschool curriculum includes clearer goals for children’s linguistic and communicative development and for science and technology. </a:t>
            </a:r>
          </a:p>
          <a:p>
            <a:endParaRPr lang="en-US" sz="2000" dirty="0"/>
          </a:p>
          <a:p>
            <a:r>
              <a:rPr lang="en-US" sz="2000" dirty="0" smtClean="0"/>
              <a:t>Mandatory national subject tests are held in years 3, 6 and 9 of compulsory school to assess student progress. </a:t>
            </a:r>
            <a:endParaRPr lang="sv-SE" sz="2000" dirty="0" smtClean="0"/>
          </a:p>
          <a:p>
            <a:endParaRPr lang="sv-SE" dirty="0" smtClean="0"/>
          </a:p>
          <a:p>
            <a:endParaRPr lang="sv-SE" dirty="0"/>
          </a:p>
        </p:txBody>
      </p:sp>
      <p:pic>
        <p:nvPicPr>
          <p:cNvPr id="3" name="Picture 2" descr="C:\Users\gunolo02\AppData\Local\Microsoft\Windows\Temporary Internet Files\Content.Outlook\M8A2X03A\Skola-000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3608" y="3645024"/>
            <a:ext cx="3877143" cy="24835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56533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2" name="Picture 2" descr="C:\Users\gunolo02\Pictures\fallskar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1293173"/>
            <a:ext cx="8268875" cy="3962400"/>
          </a:xfrm>
          <a:prstGeom prst="rect">
            <a:avLst/>
          </a:prstGeom>
          <a:noFill/>
          <a:ln>
            <a:noFill/>
          </a:ln>
          <a:effectLst>
            <a:softEdge rad="635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ruta 3"/>
          <p:cNvSpPr txBox="1"/>
          <p:nvPr/>
        </p:nvSpPr>
        <p:spPr>
          <a:xfrm>
            <a:off x="3419872" y="332656"/>
            <a:ext cx="3240360" cy="769441"/>
          </a:xfrm>
          <a:prstGeom prst="rect">
            <a:avLst/>
          </a:prstGeom>
          <a:noFill/>
        </p:spPr>
        <p:txBody>
          <a:bodyPr wrap="square" rtlCol="0">
            <a:spAutoFit/>
          </a:bodyPr>
          <a:lstStyle/>
          <a:p>
            <a:r>
              <a:rPr lang="sv-SE" sz="4400" b="1" dirty="0" smtClean="0"/>
              <a:t>Umeå</a:t>
            </a:r>
            <a:endParaRPr lang="sv-SE" sz="4400" b="1" dirty="0"/>
          </a:p>
        </p:txBody>
      </p:sp>
    </p:spTree>
    <p:extLst>
      <p:ext uri="{BB962C8B-B14F-4D97-AF65-F5344CB8AC3E}">
        <p14:creationId xmlns:p14="http://schemas.microsoft.com/office/powerpoint/2010/main" val="230513251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Bildobjekt 20"/>
          <p:cNvPicPr>
            <a:picLocks noChangeAspect="1"/>
          </p:cNvPicPr>
          <p:nvPr/>
        </p:nvPicPr>
        <p:blipFill>
          <a:blip r:embed="rId3">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4519602" y="392388"/>
            <a:ext cx="4444886" cy="6311169"/>
          </a:xfrm>
          <a:prstGeom prst="rect">
            <a:avLst/>
          </a:prstGeom>
        </p:spPr>
      </p:pic>
      <p:grpSp>
        <p:nvGrpSpPr>
          <p:cNvPr id="2" name="Grupp 1"/>
          <p:cNvGrpSpPr/>
          <p:nvPr/>
        </p:nvGrpSpPr>
        <p:grpSpPr>
          <a:xfrm>
            <a:off x="2369329" y="3115980"/>
            <a:ext cx="4464496" cy="2185228"/>
            <a:chOff x="1723531" y="4213822"/>
            <a:chExt cx="4344237" cy="2209360"/>
          </a:xfrm>
        </p:grpSpPr>
        <p:sp>
          <p:nvSpPr>
            <p:cNvPr id="24965" name="AutoShape 389"/>
            <p:cNvSpPr>
              <a:spLocks noChangeArrowheads="1"/>
            </p:cNvSpPr>
            <p:nvPr/>
          </p:nvSpPr>
          <p:spPr bwMode="auto">
            <a:xfrm>
              <a:off x="1723531" y="4213822"/>
              <a:ext cx="4344237" cy="2209360"/>
            </a:xfrm>
            <a:prstGeom prst="roundRect">
              <a:avLst>
                <a:gd name="adj" fmla="val 19682"/>
              </a:avLst>
            </a:prstGeom>
            <a:ln>
              <a:headEnd/>
              <a:tailEnd/>
            </a:ln>
            <a:extLst/>
          </p:spPr>
          <p:style>
            <a:lnRef idx="2">
              <a:schemeClr val="accent3"/>
            </a:lnRef>
            <a:fillRef idx="1">
              <a:schemeClr val="lt1"/>
            </a:fillRef>
            <a:effectRef idx="0">
              <a:schemeClr val="accent3"/>
            </a:effectRef>
            <a:fontRef idx="minor">
              <a:schemeClr val="dk1"/>
            </a:fontRef>
          </p:style>
          <p:txBody>
            <a:bodyPr wrap="square" lIns="90000" tIns="46800" rIns="90000" bIns="46800" anchor="ctr">
              <a:spAutoFit/>
            </a:bodyPr>
            <a:lstStyle/>
            <a:p>
              <a:pPr algn="ctr"/>
              <a:r>
                <a:rPr lang="sv-SE" sz="1200" b="1" dirty="0" smtClean="0"/>
                <a:t>13 skolområden</a:t>
              </a:r>
            </a:p>
            <a:p>
              <a:pPr algn="ctr"/>
              <a:endParaRPr lang="sv-SE" sz="1200" b="1" dirty="0" smtClean="0"/>
            </a:p>
            <a:p>
              <a:pPr algn="ctr"/>
              <a:endParaRPr lang="sv-SE" sz="1200" b="1" dirty="0"/>
            </a:p>
            <a:p>
              <a:pPr algn="ctr"/>
              <a:endParaRPr lang="sv-SE" sz="1200" b="1" dirty="0" smtClean="0"/>
            </a:p>
            <a:p>
              <a:pPr algn="ctr"/>
              <a:endParaRPr lang="sv-SE" sz="1200" b="1" dirty="0"/>
            </a:p>
            <a:p>
              <a:endParaRPr lang="sv-SE" sz="1200" dirty="0"/>
            </a:p>
            <a:p>
              <a:endParaRPr lang="sv-SE" sz="1200" dirty="0"/>
            </a:p>
            <a:p>
              <a:endParaRPr lang="sv-SE" sz="1200" dirty="0"/>
            </a:p>
            <a:p>
              <a:endParaRPr lang="sv-SE" sz="1200" dirty="0"/>
            </a:p>
            <a:p>
              <a:endParaRPr lang="sv-SE" sz="1200" dirty="0"/>
            </a:p>
          </p:txBody>
        </p:sp>
        <p:sp>
          <p:nvSpPr>
            <p:cNvPr id="24987" name="AutoShape 411"/>
            <p:cNvSpPr>
              <a:spLocks noChangeArrowheads="1"/>
            </p:cNvSpPr>
            <p:nvPr/>
          </p:nvSpPr>
          <p:spPr bwMode="auto">
            <a:xfrm>
              <a:off x="3973146" y="5384258"/>
              <a:ext cx="948300"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a:solidFill>
                    <a:schemeClr val="bg1"/>
                  </a:solidFill>
                  <a:latin typeface="Arial" pitchFamily="34" charset="0"/>
                  <a:cs typeface="Arial" pitchFamily="34" charset="0"/>
                </a:rPr>
                <a:t>Centrala</a:t>
              </a:r>
            </a:p>
          </p:txBody>
        </p:sp>
        <p:sp>
          <p:nvSpPr>
            <p:cNvPr id="24988" name="AutoShape 412"/>
            <p:cNvSpPr>
              <a:spLocks noChangeArrowheads="1"/>
            </p:cNvSpPr>
            <p:nvPr/>
          </p:nvSpPr>
          <p:spPr bwMode="auto">
            <a:xfrm>
              <a:off x="1884654" y="5016525"/>
              <a:ext cx="948299"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err="1">
                  <a:solidFill>
                    <a:schemeClr val="bg1"/>
                  </a:solidFill>
                  <a:latin typeface="Arial" pitchFamily="34" charset="0"/>
                  <a:cs typeface="Arial" pitchFamily="34" charset="0"/>
                </a:rPr>
                <a:t>Ersboda</a:t>
              </a:r>
              <a:endParaRPr lang="sv-SE" sz="1100" dirty="0">
                <a:solidFill>
                  <a:schemeClr val="bg1"/>
                </a:solidFill>
                <a:latin typeface="Arial" pitchFamily="34" charset="0"/>
                <a:cs typeface="Arial" pitchFamily="34" charset="0"/>
              </a:endParaRPr>
            </a:p>
          </p:txBody>
        </p:sp>
        <p:sp>
          <p:nvSpPr>
            <p:cNvPr id="24989" name="AutoShape 413"/>
            <p:cNvSpPr>
              <a:spLocks noChangeArrowheads="1"/>
            </p:cNvSpPr>
            <p:nvPr/>
          </p:nvSpPr>
          <p:spPr bwMode="auto">
            <a:xfrm>
              <a:off x="1884654" y="4641776"/>
              <a:ext cx="948299"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a:solidFill>
                    <a:schemeClr val="bg1"/>
                  </a:solidFill>
                  <a:latin typeface="Arial" pitchFamily="34" charset="0"/>
                  <a:cs typeface="Arial" pitchFamily="34" charset="0"/>
                </a:rPr>
                <a:t>Marie</a:t>
              </a:r>
            </a:p>
          </p:txBody>
        </p:sp>
        <p:sp>
          <p:nvSpPr>
            <p:cNvPr id="24992" name="AutoShape 416"/>
            <p:cNvSpPr>
              <a:spLocks noChangeArrowheads="1"/>
            </p:cNvSpPr>
            <p:nvPr/>
          </p:nvSpPr>
          <p:spPr bwMode="auto">
            <a:xfrm>
              <a:off x="2901923" y="5025558"/>
              <a:ext cx="989154"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wrap="square" lIns="90000" tIns="46800" rIns="90000" bIns="46800" anchor="ctr">
              <a:spAutoFit/>
            </a:bodyPr>
            <a:lstStyle/>
            <a:p>
              <a:pPr algn="ctr"/>
              <a:r>
                <a:rPr lang="sv-SE" sz="1100" dirty="0">
                  <a:solidFill>
                    <a:schemeClr val="bg1"/>
                  </a:solidFill>
                  <a:latin typeface="Arial" pitchFamily="34" charset="0"/>
                  <a:cs typeface="Arial" pitchFamily="34" charset="0"/>
                </a:rPr>
                <a:t>Ålidhem</a:t>
              </a:r>
            </a:p>
          </p:txBody>
        </p:sp>
        <p:sp>
          <p:nvSpPr>
            <p:cNvPr id="24993" name="AutoShape 417"/>
            <p:cNvSpPr>
              <a:spLocks noChangeArrowheads="1"/>
            </p:cNvSpPr>
            <p:nvPr/>
          </p:nvSpPr>
          <p:spPr bwMode="auto">
            <a:xfrm>
              <a:off x="3973147" y="4641776"/>
              <a:ext cx="948300"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a:solidFill>
                    <a:schemeClr val="bg1"/>
                  </a:solidFill>
                  <a:latin typeface="Arial" pitchFamily="34" charset="0"/>
                  <a:cs typeface="Arial" pitchFamily="34" charset="0"/>
                </a:rPr>
                <a:t>Teg</a:t>
              </a:r>
            </a:p>
          </p:txBody>
        </p:sp>
        <p:sp>
          <p:nvSpPr>
            <p:cNvPr id="24994" name="AutoShape 418"/>
            <p:cNvSpPr>
              <a:spLocks noChangeArrowheads="1"/>
            </p:cNvSpPr>
            <p:nvPr/>
          </p:nvSpPr>
          <p:spPr bwMode="auto">
            <a:xfrm>
              <a:off x="5009626" y="5002313"/>
              <a:ext cx="948300"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err="1">
                  <a:solidFill>
                    <a:schemeClr val="bg1"/>
                  </a:solidFill>
                  <a:latin typeface="Arial" pitchFamily="34" charset="0"/>
                  <a:cs typeface="Arial" pitchFamily="34" charset="0"/>
                </a:rPr>
                <a:t>Grubbe</a:t>
              </a:r>
              <a:endParaRPr lang="sv-SE" sz="1100" dirty="0">
                <a:solidFill>
                  <a:schemeClr val="bg1"/>
                </a:solidFill>
                <a:latin typeface="Arial" pitchFamily="34" charset="0"/>
                <a:cs typeface="Arial" pitchFamily="34" charset="0"/>
              </a:endParaRPr>
            </a:p>
          </p:txBody>
        </p:sp>
        <p:sp>
          <p:nvSpPr>
            <p:cNvPr id="24995" name="AutoShape 419"/>
            <p:cNvSpPr>
              <a:spLocks noChangeArrowheads="1"/>
            </p:cNvSpPr>
            <p:nvPr/>
          </p:nvSpPr>
          <p:spPr bwMode="auto">
            <a:xfrm>
              <a:off x="5009626" y="4639201"/>
              <a:ext cx="948300"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a:solidFill>
                    <a:schemeClr val="bg1"/>
                  </a:solidFill>
                  <a:latin typeface="Arial" pitchFamily="34" charset="0"/>
                  <a:cs typeface="Arial" pitchFamily="34" charset="0"/>
                </a:rPr>
                <a:t>Västra</a:t>
              </a:r>
            </a:p>
          </p:txBody>
        </p:sp>
        <p:sp>
          <p:nvSpPr>
            <p:cNvPr id="24996" name="AutoShape 420"/>
            <p:cNvSpPr>
              <a:spLocks noChangeArrowheads="1"/>
            </p:cNvSpPr>
            <p:nvPr/>
          </p:nvSpPr>
          <p:spPr bwMode="auto">
            <a:xfrm>
              <a:off x="3973147" y="5007075"/>
              <a:ext cx="948300"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lIns="90000" tIns="46800" rIns="90000" bIns="46800" anchor="ctr">
              <a:spAutoFit/>
            </a:bodyPr>
            <a:lstStyle/>
            <a:p>
              <a:pPr algn="ctr"/>
              <a:r>
                <a:rPr lang="sv-SE" sz="1100" dirty="0">
                  <a:solidFill>
                    <a:schemeClr val="bg1"/>
                  </a:solidFill>
                  <a:latin typeface="Arial" pitchFamily="34" charset="0"/>
                  <a:cs typeface="Arial" pitchFamily="34" charset="0"/>
                </a:rPr>
                <a:t>Röbäck</a:t>
              </a:r>
            </a:p>
          </p:txBody>
        </p:sp>
        <p:sp>
          <p:nvSpPr>
            <p:cNvPr id="24998" name="AutoShape 422"/>
            <p:cNvSpPr>
              <a:spLocks noChangeArrowheads="1"/>
            </p:cNvSpPr>
            <p:nvPr/>
          </p:nvSpPr>
          <p:spPr bwMode="auto">
            <a:xfrm>
              <a:off x="5009626" y="5384258"/>
              <a:ext cx="940242"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wrap="square" lIns="90000" tIns="46800" rIns="90000" bIns="46800" anchor="ctr">
              <a:spAutoFit/>
            </a:bodyPr>
            <a:lstStyle/>
            <a:p>
              <a:pPr algn="ctr"/>
              <a:r>
                <a:rPr lang="sv-SE" sz="1100" dirty="0" smtClean="0">
                  <a:solidFill>
                    <a:schemeClr val="bg1"/>
                  </a:solidFill>
                  <a:latin typeface="Arial" pitchFamily="34" charset="0"/>
                  <a:cs typeface="Arial" pitchFamily="34" charset="0"/>
                </a:rPr>
                <a:t>Haga</a:t>
              </a:r>
            </a:p>
          </p:txBody>
        </p:sp>
        <p:sp>
          <p:nvSpPr>
            <p:cNvPr id="24999" name="AutoShape 423"/>
            <p:cNvSpPr>
              <a:spLocks noChangeArrowheads="1"/>
            </p:cNvSpPr>
            <p:nvPr/>
          </p:nvSpPr>
          <p:spPr bwMode="auto">
            <a:xfrm>
              <a:off x="2901923" y="4650161"/>
              <a:ext cx="989154" cy="295077"/>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wrap="square" lIns="90000" tIns="46800" rIns="90000" bIns="46800" anchor="ctr">
              <a:spAutoFit/>
            </a:bodyPr>
            <a:lstStyle/>
            <a:p>
              <a:pPr algn="ctr"/>
              <a:r>
                <a:rPr lang="sv-SE" sz="1100" dirty="0">
                  <a:solidFill>
                    <a:schemeClr val="bg1"/>
                  </a:solidFill>
                  <a:latin typeface="Arial" pitchFamily="34" charset="0"/>
                  <a:cs typeface="Arial" pitchFamily="34" charset="0"/>
                </a:rPr>
                <a:t>Tomtebo</a:t>
              </a:r>
            </a:p>
          </p:txBody>
        </p:sp>
      </p:grpSp>
      <p:sp>
        <p:nvSpPr>
          <p:cNvPr id="5" name="Platshållare för sidfot 4"/>
          <p:cNvSpPr>
            <a:spLocks noGrp="1"/>
          </p:cNvSpPr>
          <p:nvPr>
            <p:ph type="ftr" sz="quarter" idx="4294967295"/>
          </p:nvPr>
        </p:nvSpPr>
        <p:spPr>
          <a:xfrm>
            <a:off x="3159998" y="6165304"/>
            <a:ext cx="2895600" cy="365125"/>
          </a:xfrm>
        </p:spPr>
        <p:txBody>
          <a:bodyPr/>
          <a:lstStyle/>
          <a:p>
            <a:r>
              <a:rPr lang="sv-SE" dirty="0" smtClean="0"/>
              <a:t>www.umea.se/skola</a:t>
            </a:r>
            <a:endParaRPr lang="sv-SE" dirty="0"/>
          </a:p>
        </p:txBody>
      </p:sp>
      <p:sp>
        <p:nvSpPr>
          <p:cNvPr id="75" name="AutoShape 411"/>
          <p:cNvSpPr>
            <a:spLocks noChangeArrowheads="1"/>
          </p:cNvSpPr>
          <p:nvPr/>
        </p:nvSpPr>
        <p:spPr bwMode="auto">
          <a:xfrm>
            <a:off x="2553842" y="4667586"/>
            <a:ext cx="937232" cy="479139"/>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wrap="square" lIns="90000" tIns="46800" rIns="90000" bIns="46800" anchor="ctr">
            <a:spAutoFit/>
          </a:bodyPr>
          <a:lstStyle/>
          <a:p>
            <a:pPr algn="ctr"/>
            <a:r>
              <a:rPr lang="sv-SE" sz="1100" dirty="0" smtClean="0">
                <a:solidFill>
                  <a:schemeClr val="bg1"/>
                </a:solidFill>
                <a:latin typeface="Arial" pitchFamily="34" charset="0"/>
                <a:cs typeface="Arial" pitchFamily="34" charset="0"/>
              </a:rPr>
              <a:t>Holmsund-</a:t>
            </a:r>
          </a:p>
          <a:p>
            <a:pPr algn="ctr"/>
            <a:r>
              <a:rPr lang="sv-SE" sz="1100" dirty="0" smtClean="0">
                <a:solidFill>
                  <a:schemeClr val="bg1"/>
                </a:solidFill>
                <a:latin typeface="Arial" pitchFamily="34" charset="0"/>
                <a:cs typeface="Arial" pitchFamily="34" charset="0"/>
              </a:rPr>
              <a:t>Obbola</a:t>
            </a:r>
            <a:endParaRPr lang="sv-SE" sz="1100" dirty="0">
              <a:solidFill>
                <a:schemeClr val="bg1"/>
              </a:solidFill>
              <a:latin typeface="Arial" pitchFamily="34" charset="0"/>
              <a:cs typeface="Arial" pitchFamily="34" charset="0"/>
            </a:endParaRPr>
          </a:p>
        </p:txBody>
      </p:sp>
      <p:sp>
        <p:nvSpPr>
          <p:cNvPr id="76" name="AutoShape 411"/>
          <p:cNvSpPr>
            <a:spLocks noChangeArrowheads="1"/>
          </p:cNvSpPr>
          <p:nvPr/>
        </p:nvSpPr>
        <p:spPr bwMode="auto">
          <a:xfrm>
            <a:off x="3570132" y="4290134"/>
            <a:ext cx="1000140" cy="291854"/>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wrap="square" lIns="90000" tIns="46800" rIns="90000" bIns="46800" anchor="ctr">
            <a:spAutoFit/>
          </a:bodyPr>
          <a:lstStyle/>
          <a:p>
            <a:pPr algn="ctr"/>
            <a:r>
              <a:rPr lang="sv-SE" sz="1100" dirty="0" smtClean="0">
                <a:solidFill>
                  <a:schemeClr val="bg1"/>
                </a:solidFill>
                <a:latin typeface="Arial" pitchFamily="34" charset="0"/>
                <a:cs typeface="Arial" pitchFamily="34" charset="0"/>
              </a:rPr>
              <a:t>Hörnefors</a:t>
            </a:r>
            <a:endParaRPr lang="sv-SE" sz="1100" dirty="0">
              <a:solidFill>
                <a:schemeClr val="bg1"/>
              </a:solidFill>
              <a:latin typeface="Arial" pitchFamily="34" charset="0"/>
              <a:cs typeface="Arial" pitchFamily="34" charset="0"/>
            </a:endParaRPr>
          </a:p>
        </p:txBody>
      </p:sp>
      <p:sp>
        <p:nvSpPr>
          <p:cNvPr id="77" name="AutoShape 411"/>
          <p:cNvSpPr>
            <a:spLocks noChangeArrowheads="1"/>
          </p:cNvSpPr>
          <p:nvPr/>
        </p:nvSpPr>
        <p:spPr bwMode="auto">
          <a:xfrm>
            <a:off x="2532242" y="4280812"/>
            <a:ext cx="958832" cy="291854"/>
          </a:xfrm>
          <a:prstGeom prst="roundRect">
            <a:avLst>
              <a:gd name="adj" fmla="val 16667"/>
            </a:avLst>
          </a:prstGeom>
          <a:ln/>
          <a:extLst/>
        </p:spPr>
        <p:style>
          <a:lnRef idx="1">
            <a:schemeClr val="accent3"/>
          </a:lnRef>
          <a:fillRef idx="3">
            <a:schemeClr val="accent3"/>
          </a:fillRef>
          <a:effectRef idx="2">
            <a:schemeClr val="accent3"/>
          </a:effectRef>
          <a:fontRef idx="minor">
            <a:schemeClr val="lt1"/>
          </a:fontRef>
        </p:style>
        <p:txBody>
          <a:bodyPr wrap="square" lIns="90000" tIns="46800" rIns="90000" bIns="46800" anchor="ctr">
            <a:spAutoFit/>
          </a:bodyPr>
          <a:lstStyle/>
          <a:p>
            <a:pPr algn="ctr"/>
            <a:r>
              <a:rPr lang="sv-SE" sz="1100" dirty="0" smtClean="0">
                <a:solidFill>
                  <a:schemeClr val="bg1"/>
                </a:solidFill>
                <a:latin typeface="Arial" pitchFamily="34" charset="0"/>
                <a:cs typeface="Arial" pitchFamily="34" charset="0"/>
              </a:rPr>
              <a:t>Sävar</a:t>
            </a:r>
            <a:endParaRPr lang="sv-SE" sz="1100" dirty="0">
              <a:solidFill>
                <a:schemeClr val="bg1"/>
              </a:solidFill>
              <a:latin typeface="Arial" pitchFamily="34" charset="0"/>
              <a:cs typeface="Arial" pitchFamily="34" charset="0"/>
            </a:endParaRPr>
          </a:p>
        </p:txBody>
      </p:sp>
      <p:pic>
        <p:nvPicPr>
          <p:cNvPr id="33" name="Bildobjekt 3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9167" y="187354"/>
            <a:ext cx="594360" cy="694944"/>
          </a:xfrm>
          <a:prstGeom prst="rect">
            <a:avLst/>
          </a:prstGeom>
        </p:spPr>
      </p:pic>
      <p:sp>
        <p:nvSpPr>
          <p:cNvPr id="4" name="textruta 3"/>
          <p:cNvSpPr txBox="1"/>
          <p:nvPr/>
        </p:nvSpPr>
        <p:spPr>
          <a:xfrm>
            <a:off x="2346911" y="1916832"/>
            <a:ext cx="4301583" cy="830997"/>
          </a:xfrm>
          <a:prstGeom prst="rect">
            <a:avLst/>
          </a:prstGeom>
          <a:noFill/>
        </p:spPr>
        <p:txBody>
          <a:bodyPr wrap="square" rtlCol="0">
            <a:spAutoFit/>
          </a:bodyPr>
          <a:lstStyle/>
          <a:p>
            <a:pPr algn="ctr"/>
            <a:r>
              <a:rPr lang="sv-SE" sz="2400" b="1" dirty="0"/>
              <a:t>h</a:t>
            </a:r>
            <a:r>
              <a:rPr lang="sv-SE" sz="2400" b="1" dirty="0" smtClean="0"/>
              <a:t>as </a:t>
            </a:r>
          </a:p>
          <a:p>
            <a:pPr algn="ctr"/>
            <a:r>
              <a:rPr lang="sv-SE" sz="2400" b="1" dirty="0" smtClean="0"/>
              <a:t>13 </a:t>
            </a:r>
            <a:r>
              <a:rPr lang="sv-SE" sz="2400" b="1" dirty="0" err="1" smtClean="0"/>
              <a:t>schools</a:t>
            </a:r>
            <a:r>
              <a:rPr lang="sv-SE" sz="2400" b="1" dirty="0" smtClean="0"/>
              <a:t> </a:t>
            </a:r>
            <a:r>
              <a:rPr lang="sv-SE" sz="2400" b="1" dirty="0" err="1" smtClean="0"/>
              <a:t>disticts</a:t>
            </a:r>
            <a:endParaRPr lang="sv-SE" sz="2400" b="1" dirty="0"/>
          </a:p>
        </p:txBody>
      </p:sp>
    </p:spTree>
    <p:extLst>
      <p:ext uri="{BB962C8B-B14F-4D97-AF65-F5344CB8AC3E}">
        <p14:creationId xmlns:p14="http://schemas.microsoft.com/office/powerpoint/2010/main" val="12869127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Bildobjekt 11" descr="_mg_0774_Barn.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9525"/>
            <a:ext cx="9001125"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5" name="Rectangle 69">
            <a:hlinkClick r:id="" action="ppaction://hlinkshowjump?jump=nextslide"/>
          </p:cNvPr>
          <p:cNvSpPr>
            <a:spLocks noChangeArrowheads="1"/>
          </p:cNvSpPr>
          <p:nvPr/>
        </p:nvSpPr>
        <p:spPr bwMode="auto">
          <a:xfrm>
            <a:off x="8382000" y="0"/>
            <a:ext cx="762000" cy="6858000"/>
          </a:xfrm>
          <a:prstGeom prst="rect">
            <a:avLst/>
          </a:prstGeom>
          <a:solidFill>
            <a:schemeClr val="bg1">
              <a:alpha val="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eaLnBrk="0" hangingPunct="0"/>
            <a:endParaRPr lang="sv-SE"/>
          </a:p>
        </p:txBody>
      </p:sp>
      <p:pic>
        <p:nvPicPr>
          <p:cNvPr id="28676" name="Picture 6" descr="bo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4013" y="3689498"/>
            <a:ext cx="2644368" cy="28049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Text Box 7"/>
          <p:cNvSpPr txBox="1">
            <a:spLocks noChangeArrowheads="1"/>
          </p:cNvSpPr>
          <p:nvPr/>
        </p:nvSpPr>
        <p:spPr bwMode="auto">
          <a:xfrm>
            <a:off x="539750" y="3800549"/>
            <a:ext cx="2288510" cy="255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pitchFamily="34" charset="-128"/>
              </a:defRPr>
            </a:lvl1pPr>
            <a:lvl2pPr marL="742950" indent="-285750" eaLnBrk="0" hangingPunct="0">
              <a:defRPr sz="2400">
                <a:solidFill>
                  <a:schemeClr val="tx1"/>
                </a:solidFill>
                <a:latin typeface="Arial" charset="0"/>
                <a:ea typeface="ＭＳ Ｐゴシック" pitchFamily="34" charset="-128"/>
              </a:defRPr>
            </a:lvl2pPr>
            <a:lvl3pPr marL="1143000" indent="-228600" eaLnBrk="0" hangingPunct="0">
              <a:defRPr sz="2400">
                <a:solidFill>
                  <a:schemeClr val="tx1"/>
                </a:solidFill>
                <a:latin typeface="Arial" charset="0"/>
                <a:ea typeface="ＭＳ Ｐゴシック" pitchFamily="34" charset="-128"/>
              </a:defRPr>
            </a:lvl3pPr>
            <a:lvl4pPr marL="1600200" indent="-228600" eaLnBrk="0" hangingPunct="0">
              <a:defRPr sz="2400">
                <a:solidFill>
                  <a:schemeClr val="tx1"/>
                </a:solidFill>
                <a:latin typeface="Arial" charset="0"/>
                <a:ea typeface="ＭＳ Ｐゴシック" pitchFamily="34" charset="-128"/>
              </a:defRPr>
            </a:lvl4pPr>
            <a:lvl5pPr marL="2057400" indent="-228600" eaLnBrk="0" hangingPunct="0">
              <a:defRPr sz="2400">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charset="0"/>
                <a:ea typeface="ＭＳ Ｐゴシック" pitchFamily="34" charset="-128"/>
              </a:defRPr>
            </a:lvl9pPr>
          </a:lstStyle>
          <a:p>
            <a:pPr>
              <a:spcBef>
                <a:spcPct val="50000"/>
              </a:spcBef>
            </a:pPr>
            <a:r>
              <a:rPr lang="sv-SE" b="1" dirty="0">
                <a:solidFill>
                  <a:srgbClr val="262626"/>
                </a:solidFill>
              </a:rPr>
              <a:t>För- och</a:t>
            </a:r>
            <a:br>
              <a:rPr lang="sv-SE" b="1" dirty="0">
                <a:solidFill>
                  <a:srgbClr val="262626"/>
                </a:solidFill>
              </a:rPr>
            </a:br>
            <a:r>
              <a:rPr lang="sv-SE" b="1" dirty="0">
                <a:solidFill>
                  <a:srgbClr val="262626"/>
                </a:solidFill>
              </a:rPr>
              <a:t>grundskolor</a:t>
            </a:r>
            <a:endParaRPr lang="sv-SE" dirty="0">
              <a:solidFill>
                <a:srgbClr val="262626"/>
              </a:solidFill>
            </a:endParaRPr>
          </a:p>
          <a:p>
            <a:pPr>
              <a:spcBef>
                <a:spcPct val="50000"/>
              </a:spcBef>
            </a:pPr>
            <a:r>
              <a:rPr lang="sv-SE" sz="1600" b="1" dirty="0">
                <a:solidFill>
                  <a:srgbClr val="262626"/>
                </a:solidFill>
              </a:rPr>
              <a:t>Förskolor</a:t>
            </a:r>
            <a:br>
              <a:rPr lang="sv-SE" sz="1600" b="1" dirty="0">
                <a:solidFill>
                  <a:srgbClr val="262626"/>
                </a:solidFill>
              </a:rPr>
            </a:br>
            <a:r>
              <a:rPr lang="sv-SE" sz="1600" dirty="0" smtClean="0">
                <a:solidFill>
                  <a:srgbClr val="262626"/>
                </a:solidFill>
              </a:rPr>
              <a:t>90 </a:t>
            </a:r>
            <a:r>
              <a:rPr lang="sv-SE" sz="1600" dirty="0">
                <a:solidFill>
                  <a:srgbClr val="262626"/>
                </a:solidFill>
              </a:rPr>
              <a:t>kommunala</a:t>
            </a:r>
            <a:br>
              <a:rPr lang="sv-SE" sz="1600" dirty="0">
                <a:solidFill>
                  <a:srgbClr val="262626"/>
                </a:solidFill>
              </a:rPr>
            </a:br>
            <a:r>
              <a:rPr lang="sv-SE" sz="1600" dirty="0" smtClean="0">
                <a:solidFill>
                  <a:srgbClr val="262626"/>
                </a:solidFill>
              </a:rPr>
              <a:t>23 </a:t>
            </a:r>
            <a:r>
              <a:rPr lang="sv-SE" sz="1600" dirty="0">
                <a:solidFill>
                  <a:srgbClr val="262626"/>
                </a:solidFill>
              </a:rPr>
              <a:t>enskilda</a:t>
            </a:r>
          </a:p>
          <a:p>
            <a:pPr>
              <a:spcBef>
                <a:spcPts val="1000"/>
              </a:spcBef>
            </a:pPr>
            <a:r>
              <a:rPr lang="sv-SE" sz="1600" b="1" dirty="0">
                <a:solidFill>
                  <a:srgbClr val="262626"/>
                </a:solidFill>
              </a:rPr>
              <a:t>Grundskolor</a:t>
            </a:r>
            <a:r>
              <a:rPr lang="sv-SE" sz="1600" dirty="0">
                <a:solidFill>
                  <a:srgbClr val="262626"/>
                </a:solidFill>
              </a:rPr>
              <a:t/>
            </a:r>
            <a:br>
              <a:rPr lang="sv-SE" sz="1600" dirty="0">
                <a:solidFill>
                  <a:srgbClr val="262626"/>
                </a:solidFill>
              </a:rPr>
            </a:br>
            <a:r>
              <a:rPr lang="sv-SE" sz="1600" dirty="0" smtClean="0">
                <a:solidFill>
                  <a:srgbClr val="262626"/>
                </a:solidFill>
              </a:rPr>
              <a:t>50 </a:t>
            </a:r>
            <a:r>
              <a:rPr lang="sv-SE" sz="1600" dirty="0">
                <a:solidFill>
                  <a:srgbClr val="262626"/>
                </a:solidFill>
              </a:rPr>
              <a:t>kommunala</a:t>
            </a:r>
            <a:br>
              <a:rPr lang="sv-SE" sz="1600" dirty="0">
                <a:solidFill>
                  <a:srgbClr val="262626"/>
                </a:solidFill>
              </a:rPr>
            </a:br>
            <a:r>
              <a:rPr lang="sv-SE" sz="1600" dirty="0" smtClean="0">
                <a:solidFill>
                  <a:srgbClr val="262626"/>
                </a:solidFill>
              </a:rPr>
              <a:t>7 </a:t>
            </a:r>
            <a:r>
              <a:rPr lang="sv-SE" sz="1600" dirty="0">
                <a:solidFill>
                  <a:srgbClr val="262626"/>
                </a:solidFill>
              </a:rPr>
              <a:t>fristående</a:t>
            </a:r>
          </a:p>
        </p:txBody>
      </p:sp>
      <p:sp>
        <p:nvSpPr>
          <p:cNvPr id="11" name="textruta 10"/>
          <p:cNvSpPr txBox="1"/>
          <p:nvPr/>
        </p:nvSpPr>
        <p:spPr>
          <a:xfrm>
            <a:off x="7793212" y="231648"/>
            <a:ext cx="1255776" cy="215444"/>
          </a:xfrm>
          <a:prstGeom prst="rect">
            <a:avLst/>
          </a:prstGeom>
          <a:noFill/>
        </p:spPr>
        <p:txBody>
          <a:bodyPr wrap="square" rtlCol="0">
            <a:spAutoFit/>
          </a:bodyPr>
          <a:lstStyle/>
          <a:p>
            <a:r>
              <a:rPr lang="sv-SE" sz="800" dirty="0" smtClean="0"/>
              <a:t>Foto: Malin Grönborg</a:t>
            </a:r>
            <a:endParaRPr lang="sv-SE" sz="800" dirty="0"/>
          </a:p>
        </p:txBody>
      </p:sp>
      <p:pic>
        <p:nvPicPr>
          <p:cNvPr id="28678" name="Picture 1030" descr="Mask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6600" y="-11113"/>
            <a:ext cx="9145588"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ktangel med rundade hörn diagonalt 1"/>
          <p:cNvSpPr/>
          <p:nvPr/>
        </p:nvSpPr>
        <p:spPr>
          <a:xfrm>
            <a:off x="318989" y="3658666"/>
            <a:ext cx="2611497" cy="3065463"/>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textruta 2"/>
          <p:cNvSpPr txBox="1"/>
          <p:nvPr/>
        </p:nvSpPr>
        <p:spPr>
          <a:xfrm>
            <a:off x="783905" y="3921675"/>
            <a:ext cx="1800200" cy="2677656"/>
          </a:xfrm>
          <a:prstGeom prst="rect">
            <a:avLst/>
          </a:prstGeom>
          <a:noFill/>
        </p:spPr>
        <p:txBody>
          <a:bodyPr wrap="square" rtlCol="0">
            <a:spAutoFit/>
          </a:bodyPr>
          <a:lstStyle/>
          <a:p>
            <a:r>
              <a:rPr lang="sv-SE" sz="2000" b="1" dirty="0" err="1" smtClean="0"/>
              <a:t>Preschools</a:t>
            </a:r>
            <a:endParaRPr lang="sv-SE" sz="2000" b="1" dirty="0" smtClean="0"/>
          </a:p>
          <a:p>
            <a:r>
              <a:rPr lang="sv-SE" dirty="0" smtClean="0"/>
              <a:t>90 </a:t>
            </a:r>
            <a:r>
              <a:rPr lang="sv-SE" dirty="0" err="1" smtClean="0"/>
              <a:t>municipality</a:t>
            </a:r>
            <a:r>
              <a:rPr lang="sv-SE" dirty="0" smtClean="0"/>
              <a:t> 23 </a:t>
            </a:r>
            <a:r>
              <a:rPr lang="sv-SE" dirty="0" err="1" smtClean="0"/>
              <a:t>indipendent</a:t>
            </a:r>
            <a:endParaRPr lang="sv-SE" dirty="0" smtClean="0"/>
          </a:p>
          <a:p>
            <a:endParaRPr lang="sv-SE" dirty="0"/>
          </a:p>
          <a:p>
            <a:r>
              <a:rPr lang="sv-SE" sz="2000" b="1" dirty="0" err="1" smtClean="0"/>
              <a:t>Compulsary</a:t>
            </a:r>
            <a:r>
              <a:rPr lang="sv-SE" sz="2000" b="1" dirty="0" smtClean="0"/>
              <a:t> </a:t>
            </a:r>
            <a:r>
              <a:rPr lang="sv-SE" sz="2000" b="1" dirty="0" err="1" smtClean="0"/>
              <a:t>schools</a:t>
            </a:r>
            <a:endParaRPr lang="sv-SE" sz="2000" b="1" dirty="0" smtClean="0"/>
          </a:p>
          <a:p>
            <a:r>
              <a:rPr lang="sv-SE" dirty="0" smtClean="0"/>
              <a:t>50 </a:t>
            </a:r>
            <a:r>
              <a:rPr lang="sv-SE" dirty="0" err="1" smtClean="0"/>
              <a:t>municipality</a:t>
            </a:r>
            <a:endParaRPr lang="sv-SE" dirty="0" smtClean="0"/>
          </a:p>
          <a:p>
            <a:r>
              <a:rPr lang="sv-SE" dirty="0"/>
              <a:t>8</a:t>
            </a:r>
            <a:r>
              <a:rPr lang="sv-SE" dirty="0" smtClean="0"/>
              <a:t> independent</a:t>
            </a:r>
          </a:p>
          <a:p>
            <a:endParaRPr lang="sv-SE" dirty="0"/>
          </a:p>
        </p:txBody>
      </p:sp>
    </p:spTree>
    <p:extLst>
      <p:ext uri="{BB962C8B-B14F-4D97-AF65-F5344CB8AC3E}">
        <p14:creationId xmlns:p14="http://schemas.microsoft.com/office/powerpoint/2010/main" val="1747823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6" name="Bildobjekt 14" descr="mg05_ume_kommun_kult_ungdom.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438" y="9525"/>
            <a:ext cx="9001125" cy="683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7" name="Picture 6" descr="bo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7350" y="4000500"/>
            <a:ext cx="2584450" cy="250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48" name="Text Box 7"/>
          <p:cNvSpPr txBox="1">
            <a:spLocks noChangeArrowheads="1"/>
          </p:cNvSpPr>
          <p:nvPr/>
        </p:nvSpPr>
        <p:spPr bwMode="auto">
          <a:xfrm>
            <a:off x="520700" y="4130675"/>
            <a:ext cx="3914775" cy="228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a:spcBef>
                <a:spcPct val="50000"/>
              </a:spcBef>
            </a:pPr>
            <a:r>
              <a:rPr lang="en-GB" altLang="sv-SE" sz="3200" b="1">
                <a:solidFill>
                  <a:srgbClr val="262626"/>
                </a:solidFill>
              </a:rPr>
              <a:t>Upper </a:t>
            </a:r>
            <a:br>
              <a:rPr lang="en-GB" altLang="sv-SE" sz="3200" b="1">
                <a:solidFill>
                  <a:srgbClr val="262626"/>
                </a:solidFill>
              </a:rPr>
            </a:br>
            <a:r>
              <a:rPr lang="en-GB" altLang="sv-SE" sz="3200" b="1">
                <a:solidFill>
                  <a:srgbClr val="262626"/>
                </a:solidFill>
              </a:rPr>
              <a:t>secondary</a:t>
            </a:r>
            <a:br>
              <a:rPr lang="en-GB" altLang="sv-SE" sz="3200" b="1">
                <a:solidFill>
                  <a:srgbClr val="262626"/>
                </a:solidFill>
              </a:rPr>
            </a:br>
            <a:r>
              <a:rPr lang="en-GB" altLang="sv-SE" sz="3200" b="1">
                <a:solidFill>
                  <a:srgbClr val="262626"/>
                </a:solidFill>
              </a:rPr>
              <a:t>schools</a:t>
            </a:r>
            <a:endParaRPr lang="en-GB" altLang="sv-SE" sz="1600">
              <a:solidFill>
                <a:srgbClr val="262626"/>
              </a:solidFill>
            </a:endParaRPr>
          </a:p>
          <a:p>
            <a:pPr>
              <a:spcBef>
                <a:spcPct val="50000"/>
              </a:spcBef>
            </a:pPr>
            <a:r>
              <a:rPr lang="en-GB" altLang="sv-SE" sz="1600">
                <a:solidFill>
                  <a:srgbClr val="262626"/>
                </a:solidFill>
              </a:rPr>
              <a:t>4 municipal</a:t>
            </a:r>
          </a:p>
          <a:p>
            <a:pPr>
              <a:spcBef>
                <a:spcPct val="50000"/>
              </a:spcBef>
            </a:pPr>
            <a:r>
              <a:rPr lang="en-GB" altLang="sv-SE" sz="1600">
                <a:solidFill>
                  <a:srgbClr val="262626"/>
                </a:solidFill>
              </a:rPr>
              <a:t>6 independent</a:t>
            </a:r>
            <a:endParaRPr lang="en-GB" altLang="sv-SE">
              <a:solidFill>
                <a:srgbClr val="262626"/>
              </a:solidFill>
              <a:latin typeface="Helvetica" pitchFamily="34" charset="0"/>
            </a:endParaRPr>
          </a:p>
        </p:txBody>
      </p:sp>
      <p:pic>
        <p:nvPicPr>
          <p:cNvPr id="31749" name="Picture 1030" descr="Mask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0" y="0"/>
            <a:ext cx="9144000" cy="6859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textruta 11"/>
          <p:cNvSpPr txBox="1">
            <a:spLocks noChangeArrowheads="1"/>
          </p:cNvSpPr>
          <p:nvPr/>
        </p:nvSpPr>
        <p:spPr bwMode="auto">
          <a:xfrm>
            <a:off x="7713663" y="231775"/>
            <a:ext cx="12557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r>
              <a:rPr lang="sv-SE" altLang="sv-SE" sz="800">
                <a:solidFill>
                  <a:schemeClr val="bg1"/>
                </a:solidFill>
              </a:rPr>
              <a:t>Photo: Malin Grönborg</a:t>
            </a:r>
          </a:p>
        </p:txBody>
      </p:sp>
    </p:spTree>
    <p:extLst>
      <p:ext uri="{BB962C8B-B14F-4D97-AF65-F5344CB8AC3E}">
        <p14:creationId xmlns:p14="http://schemas.microsoft.com/office/powerpoint/2010/main" val="39084897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ktangel 1"/>
          <p:cNvSpPr/>
          <p:nvPr/>
        </p:nvSpPr>
        <p:spPr>
          <a:xfrm>
            <a:off x="4135803" y="272908"/>
            <a:ext cx="4569760" cy="461665"/>
          </a:xfrm>
          <a:prstGeom prst="rect">
            <a:avLst/>
          </a:prstGeom>
        </p:spPr>
        <p:txBody>
          <a:bodyPr>
            <a:spAutoFit/>
          </a:bodyPr>
          <a:lstStyle/>
          <a:p>
            <a:pPr algn="r"/>
            <a:r>
              <a:rPr lang="en-GB" altLang="sv-SE" sz="1200" b="0" dirty="0" smtClean="0">
                <a:latin typeface="Arial" pitchFamily="34" charset="0"/>
                <a:cs typeface="Arial" pitchFamily="34" charset="0"/>
              </a:rPr>
              <a:t>City Council of Pre-school </a:t>
            </a:r>
          </a:p>
          <a:p>
            <a:pPr algn="r"/>
            <a:r>
              <a:rPr lang="en-GB" altLang="sv-SE" sz="1200" b="0" dirty="0" smtClean="0">
                <a:latin typeface="Arial" pitchFamily="34" charset="0"/>
                <a:cs typeface="Arial" pitchFamily="34" charset="0"/>
              </a:rPr>
              <a:t>and Compulsory School Board</a:t>
            </a:r>
            <a:endParaRPr lang="sv-SE" sz="1200" b="0" dirty="0">
              <a:latin typeface="Arial" pitchFamily="34" charset="0"/>
              <a:cs typeface="Arial" pitchFamily="34" charset="0"/>
            </a:endParaRPr>
          </a:p>
        </p:txBody>
      </p:sp>
      <p:sp>
        <p:nvSpPr>
          <p:cNvPr id="5" name="textruta 4"/>
          <p:cNvSpPr txBox="1"/>
          <p:nvPr/>
        </p:nvSpPr>
        <p:spPr>
          <a:xfrm>
            <a:off x="491044" y="894413"/>
            <a:ext cx="4964132" cy="5324535"/>
          </a:xfrm>
          <a:prstGeom prst="rect">
            <a:avLst/>
          </a:prstGeom>
          <a:noFill/>
        </p:spPr>
        <p:txBody>
          <a:bodyPr wrap="square" rtlCol="0">
            <a:spAutoFit/>
          </a:bodyPr>
          <a:lstStyle/>
          <a:p>
            <a:pPr algn="l"/>
            <a:endParaRPr lang="sv-SE" sz="1600" b="1" dirty="0"/>
          </a:p>
          <a:p>
            <a:r>
              <a:rPr lang="en-US" sz="2000" b="1" dirty="0"/>
              <a:t>Education for sustainable development should permeate all activities.</a:t>
            </a:r>
            <a:r>
              <a:rPr lang="en-US" sz="1600" dirty="0"/>
              <a:t/>
            </a:r>
            <a:br>
              <a:rPr lang="en-US" sz="1600" dirty="0"/>
            </a:br>
            <a:r>
              <a:rPr lang="en-US" sz="1600" dirty="0"/>
              <a:t/>
            </a:r>
            <a:br>
              <a:rPr lang="en-US" sz="1600" dirty="0"/>
            </a:br>
            <a:r>
              <a:rPr lang="en-US" dirty="0"/>
              <a:t>The mission to educate for sustainable development have been formulated in international agreements and national policy documents. </a:t>
            </a:r>
            <a:endParaRPr lang="en-US" dirty="0" smtClean="0"/>
          </a:p>
          <a:p>
            <a:endParaRPr lang="en-US" dirty="0"/>
          </a:p>
          <a:p>
            <a:r>
              <a:rPr lang="en-US" dirty="0" smtClean="0"/>
              <a:t>Children </a:t>
            </a:r>
            <a:r>
              <a:rPr lang="en-US" dirty="0"/>
              <a:t>pupils and staff in </a:t>
            </a:r>
            <a:r>
              <a:rPr lang="en-US" dirty="0" err="1"/>
              <a:t>Umeå</a:t>
            </a:r>
            <a:r>
              <a:rPr lang="en-US" dirty="0"/>
              <a:t> will help and contribute to sustainable development and sustainable learning </a:t>
            </a:r>
            <a:r>
              <a:rPr lang="en-US" dirty="0" smtClean="0"/>
              <a:t>.</a:t>
            </a:r>
            <a:r>
              <a:rPr lang="en-US" dirty="0"/>
              <a:t/>
            </a:r>
            <a:br>
              <a:rPr lang="en-US" dirty="0"/>
            </a:br>
            <a:endParaRPr lang="en-US" dirty="0"/>
          </a:p>
          <a:p>
            <a:r>
              <a:rPr lang="en-US" dirty="0" smtClean="0"/>
              <a:t>The work in schools and </a:t>
            </a:r>
            <a:r>
              <a:rPr lang="en-US" dirty="0" err="1" smtClean="0"/>
              <a:t>preschols</a:t>
            </a:r>
            <a:r>
              <a:rPr lang="en-US" dirty="0" smtClean="0"/>
              <a:t> </a:t>
            </a:r>
            <a:r>
              <a:rPr lang="en-US" dirty="0"/>
              <a:t>will be </a:t>
            </a:r>
            <a:r>
              <a:rPr lang="en-US" dirty="0" smtClean="0"/>
              <a:t>developed </a:t>
            </a:r>
            <a:r>
              <a:rPr lang="en-US" dirty="0"/>
              <a:t>in accordance with the objectives </a:t>
            </a:r>
            <a:r>
              <a:rPr lang="en-US" dirty="0" smtClean="0"/>
              <a:t>of </a:t>
            </a:r>
            <a:r>
              <a:rPr lang="en-US" dirty="0"/>
              <a:t>the award "School for Sustainable </a:t>
            </a:r>
            <a:r>
              <a:rPr lang="en-US" dirty="0" smtClean="0"/>
              <a:t>Development</a:t>
            </a:r>
          </a:p>
          <a:p>
            <a:endParaRPr lang="en-US" dirty="0" smtClean="0"/>
          </a:p>
          <a:p>
            <a:r>
              <a:rPr lang="sv-SE" i="1" dirty="0" err="1"/>
              <a:t>M</a:t>
            </a:r>
            <a:r>
              <a:rPr lang="sv-SE" i="1" dirty="0" err="1" smtClean="0"/>
              <a:t>unicipality</a:t>
            </a:r>
            <a:r>
              <a:rPr lang="sv-SE" i="1" dirty="0" smtClean="0"/>
              <a:t> </a:t>
            </a:r>
            <a:r>
              <a:rPr lang="sv-SE" i="1" dirty="0"/>
              <a:t>mission plan</a:t>
            </a:r>
          </a:p>
          <a:p>
            <a:pPr algn="l"/>
            <a:endParaRPr lang="sv-SE" sz="1600" b="0" dirty="0"/>
          </a:p>
        </p:txBody>
      </p:sp>
      <p:pic>
        <p:nvPicPr>
          <p:cNvPr id="6" name="Picture 11" descr="Larare_ele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92072" y="1154035"/>
            <a:ext cx="2892963" cy="46119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17" descr="Umea_logo_RGB"/>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7928" y="124105"/>
            <a:ext cx="648072" cy="759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0509181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ubrik 1"/>
          <p:cNvSpPr>
            <a:spLocks noGrp="1"/>
          </p:cNvSpPr>
          <p:nvPr>
            <p:ph type="title"/>
          </p:nvPr>
        </p:nvSpPr>
        <p:spPr/>
        <p:txBody>
          <a:bodyPr/>
          <a:lstStyle/>
          <a:p>
            <a:r>
              <a:rPr lang="sv-SE" dirty="0" err="1" smtClean="0"/>
              <a:t>Sustainable</a:t>
            </a:r>
            <a:r>
              <a:rPr lang="sv-SE" dirty="0" smtClean="0"/>
              <a:t> </a:t>
            </a:r>
            <a:r>
              <a:rPr lang="sv-SE" dirty="0" err="1" smtClean="0"/>
              <a:t>development</a:t>
            </a:r>
            <a:endParaRPr lang="sv-SE" dirty="0" smtClean="0"/>
          </a:p>
        </p:txBody>
      </p:sp>
      <p:sp>
        <p:nvSpPr>
          <p:cNvPr id="7171" name="Platshållare för innehåll 2"/>
          <p:cNvSpPr>
            <a:spLocks noGrp="1"/>
          </p:cNvSpPr>
          <p:nvPr>
            <p:ph sz="half" idx="1"/>
          </p:nvPr>
        </p:nvSpPr>
        <p:spPr/>
        <p:txBody>
          <a:bodyPr/>
          <a:lstStyle/>
          <a:p>
            <a:pPr>
              <a:buFontTx/>
              <a:buNone/>
            </a:pPr>
            <a:r>
              <a:rPr lang="en-US" i="1" smtClean="0"/>
              <a:t>	“We hold the future in our hands, together, we must ensure that our grandchildren will not have to ask why we failed to do the right thing, and let them suffer the consequences.”</a:t>
            </a:r>
            <a:endParaRPr lang="en-US" smtClean="0"/>
          </a:p>
          <a:p>
            <a:endParaRPr lang="sv-SE" smtClean="0"/>
          </a:p>
        </p:txBody>
      </p:sp>
      <p:sp>
        <p:nvSpPr>
          <p:cNvPr id="7172" name="Platshållare för innehåll 3"/>
          <p:cNvSpPr>
            <a:spLocks noGrp="1"/>
          </p:cNvSpPr>
          <p:nvPr>
            <p:ph sz="half" idx="2"/>
          </p:nvPr>
        </p:nvSpPr>
        <p:spPr/>
        <p:txBody>
          <a:bodyPr/>
          <a:lstStyle/>
          <a:p>
            <a:pPr>
              <a:buFontTx/>
              <a:buNone/>
            </a:pPr>
            <a:endParaRPr lang="en-US" smtClean="0"/>
          </a:p>
          <a:p>
            <a:pPr>
              <a:buFontTx/>
              <a:buNone/>
            </a:pPr>
            <a:endParaRPr lang="en-US" smtClean="0"/>
          </a:p>
          <a:p>
            <a:pPr>
              <a:buFontTx/>
              <a:buNone/>
            </a:pPr>
            <a:endParaRPr lang="en-US" smtClean="0"/>
          </a:p>
          <a:p>
            <a:pPr>
              <a:buFontTx/>
              <a:buNone/>
            </a:pPr>
            <a:endParaRPr lang="en-US" smtClean="0"/>
          </a:p>
          <a:p>
            <a:pPr>
              <a:buFontTx/>
              <a:buNone/>
            </a:pPr>
            <a:endParaRPr lang="en-US" smtClean="0"/>
          </a:p>
          <a:p>
            <a:pPr>
              <a:buFontTx/>
              <a:buNone/>
            </a:pPr>
            <a:endParaRPr lang="en-US" smtClean="0"/>
          </a:p>
          <a:p>
            <a:pPr>
              <a:buFontTx/>
              <a:buNone/>
            </a:pPr>
            <a:endParaRPr lang="en-US" smtClean="0"/>
          </a:p>
          <a:p>
            <a:pPr>
              <a:buFontTx/>
              <a:buNone/>
            </a:pPr>
            <a:r>
              <a:rPr lang="en-US" sz="1600" smtClean="0"/>
              <a:t>	        UN Secretary-General </a:t>
            </a:r>
          </a:p>
          <a:p>
            <a:pPr>
              <a:buFontTx/>
              <a:buNone/>
            </a:pPr>
            <a:r>
              <a:rPr lang="en-US" sz="1600" smtClean="0"/>
              <a:t>	           Ban Ki-moon, 2007</a:t>
            </a:r>
            <a:endParaRPr lang="sv-SE" sz="1600" smtClean="0"/>
          </a:p>
        </p:txBody>
      </p:sp>
      <p:pic>
        <p:nvPicPr>
          <p:cNvPr id="7173" name="Bildobjekt 4" descr="250px-Ban_Ki-moon_headshot.jpg"/>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364163" y="1844675"/>
            <a:ext cx="2417762" cy="320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6453188"/>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5" name="Picture 17" descr="Umea_logo_RGB"/>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316913" y="5876925"/>
            <a:ext cx="73660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9542277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7" y="0"/>
            <a:ext cx="9264360" cy="6824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ruta 1"/>
          <p:cNvSpPr txBox="1"/>
          <p:nvPr/>
        </p:nvSpPr>
        <p:spPr>
          <a:xfrm>
            <a:off x="2987824" y="5445224"/>
            <a:ext cx="6156176" cy="1261884"/>
          </a:xfrm>
          <a:prstGeom prst="rect">
            <a:avLst/>
          </a:prstGeom>
          <a:noFill/>
        </p:spPr>
        <p:txBody>
          <a:bodyPr wrap="square" rtlCol="0">
            <a:spAutoFit/>
          </a:bodyPr>
          <a:lstStyle/>
          <a:p>
            <a:r>
              <a:rPr lang="sv-SE" sz="2000" dirty="0" smtClean="0"/>
              <a:t>If I do </a:t>
            </a:r>
            <a:r>
              <a:rPr lang="sv-SE" sz="2000" dirty="0" err="1" smtClean="0"/>
              <a:t>something</a:t>
            </a:r>
            <a:r>
              <a:rPr lang="sv-SE" sz="2000" dirty="0"/>
              <a:t> </a:t>
            </a:r>
            <a:r>
              <a:rPr lang="sv-SE" sz="2000" dirty="0" smtClean="0"/>
              <a:t>                                And </a:t>
            </a:r>
            <a:r>
              <a:rPr lang="sv-SE" sz="2000" dirty="0" err="1" smtClean="0"/>
              <a:t>you</a:t>
            </a:r>
            <a:r>
              <a:rPr lang="sv-SE" sz="2000" dirty="0" smtClean="0"/>
              <a:t> do </a:t>
            </a:r>
            <a:r>
              <a:rPr lang="sv-SE" sz="2000" dirty="0" err="1" smtClean="0"/>
              <a:t>something</a:t>
            </a:r>
            <a:endParaRPr lang="sv-SE" sz="2800" dirty="0"/>
          </a:p>
          <a:p>
            <a:pPr algn="ctr"/>
            <a:endParaRPr lang="sv-SE" sz="2800" dirty="0" smtClean="0"/>
          </a:p>
          <a:p>
            <a:pPr algn="ctr"/>
            <a:r>
              <a:rPr lang="sv-SE" sz="2800" dirty="0" err="1" smtClean="0"/>
              <a:t>We´ll</a:t>
            </a:r>
            <a:r>
              <a:rPr lang="sv-SE" sz="2800" dirty="0" smtClean="0"/>
              <a:t> make </a:t>
            </a:r>
            <a:r>
              <a:rPr lang="sv-SE" sz="2800" dirty="0" err="1" smtClean="0"/>
              <a:t>difference</a:t>
            </a:r>
            <a:r>
              <a:rPr lang="sv-SE" sz="2800" dirty="0" smtClean="0"/>
              <a:t> </a:t>
            </a:r>
            <a:r>
              <a:rPr lang="sv-SE" sz="2800" dirty="0" err="1" smtClean="0"/>
              <a:t>together</a:t>
            </a:r>
            <a:r>
              <a:rPr lang="sv-SE" sz="2800" dirty="0" smtClean="0"/>
              <a:t>!</a:t>
            </a:r>
            <a:endParaRPr lang="sv-SE" sz="2800" dirty="0"/>
          </a:p>
        </p:txBody>
      </p:sp>
    </p:spTree>
    <p:extLst>
      <p:ext uri="{BB962C8B-B14F-4D97-AF65-F5344CB8AC3E}">
        <p14:creationId xmlns:p14="http://schemas.microsoft.com/office/powerpoint/2010/main" val="380921726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C:\Users\gunolo02\Documents\Projekt\Vietnam\Bildspel\Umeåbilder\IMG_11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936450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ruta 2"/>
          <p:cNvSpPr txBox="1"/>
          <p:nvPr/>
        </p:nvSpPr>
        <p:spPr>
          <a:xfrm>
            <a:off x="827584" y="2204864"/>
            <a:ext cx="2952328" cy="369332"/>
          </a:xfrm>
          <a:prstGeom prst="rect">
            <a:avLst/>
          </a:prstGeom>
          <a:noFill/>
        </p:spPr>
        <p:txBody>
          <a:bodyPr wrap="square" rtlCol="0">
            <a:spAutoFit/>
          </a:bodyPr>
          <a:lstStyle/>
          <a:p>
            <a:r>
              <a:rPr lang="sv-SE" dirty="0" smtClean="0"/>
              <a:t>Or not......</a:t>
            </a:r>
            <a:endParaRPr lang="sv-SE" dirty="0"/>
          </a:p>
        </p:txBody>
      </p:sp>
    </p:spTree>
    <p:extLst>
      <p:ext uri="{BB962C8B-B14F-4D97-AF65-F5344CB8AC3E}">
        <p14:creationId xmlns:p14="http://schemas.microsoft.com/office/powerpoint/2010/main" val="398064753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9"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1560" y="1812510"/>
            <a:ext cx="2736304" cy="4063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ruta 1"/>
          <p:cNvSpPr txBox="1"/>
          <p:nvPr/>
        </p:nvSpPr>
        <p:spPr>
          <a:xfrm>
            <a:off x="755576" y="692694"/>
            <a:ext cx="8172400" cy="1815882"/>
          </a:xfrm>
          <a:prstGeom prst="rect">
            <a:avLst/>
          </a:prstGeom>
          <a:noFill/>
        </p:spPr>
        <p:txBody>
          <a:bodyPr wrap="square" rtlCol="0">
            <a:spAutoFit/>
          </a:bodyPr>
          <a:lstStyle/>
          <a:p>
            <a:r>
              <a:rPr lang="sv-SE" sz="3200" dirty="0" err="1" smtClean="0"/>
              <a:t>Knowledge</a:t>
            </a:r>
            <a:r>
              <a:rPr lang="sv-SE" sz="3200" dirty="0" smtClean="0"/>
              <a:t>       +           </a:t>
            </a:r>
            <a:r>
              <a:rPr lang="sv-SE" sz="3200" dirty="0" err="1" smtClean="0"/>
              <a:t>values</a:t>
            </a:r>
            <a:r>
              <a:rPr lang="sv-SE" sz="3200" dirty="0" smtClean="0"/>
              <a:t>          =  </a:t>
            </a:r>
            <a:r>
              <a:rPr lang="sv-SE" sz="4000" dirty="0" smtClean="0"/>
              <a:t>Action</a:t>
            </a:r>
          </a:p>
          <a:p>
            <a:r>
              <a:rPr lang="sv-SE" sz="4000" dirty="0"/>
              <a:t>	</a:t>
            </a:r>
            <a:r>
              <a:rPr lang="sv-SE" sz="4000" dirty="0" smtClean="0"/>
              <a:t>					  </a:t>
            </a:r>
            <a:r>
              <a:rPr lang="sv-SE" sz="3200" dirty="0" smtClean="0"/>
              <a:t>= Change </a:t>
            </a:r>
            <a:r>
              <a:rPr lang="sv-SE" sz="3200" dirty="0" err="1" smtClean="0"/>
              <a:t>of</a:t>
            </a:r>
            <a:r>
              <a:rPr lang="sv-SE" sz="3200" dirty="0" smtClean="0"/>
              <a:t> 						      </a:t>
            </a:r>
            <a:r>
              <a:rPr lang="sv-SE" sz="3200" dirty="0" err="1" smtClean="0"/>
              <a:t>behaviour</a:t>
            </a:r>
            <a:endParaRPr lang="sv-SE" sz="3200" dirty="0"/>
          </a:p>
        </p:txBody>
      </p:sp>
      <p:pic>
        <p:nvPicPr>
          <p:cNvPr id="9220" name="Picture 4"/>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73133" y="1835552"/>
            <a:ext cx="3496743" cy="33936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Höger 2"/>
          <p:cNvSpPr/>
          <p:nvPr/>
        </p:nvSpPr>
        <p:spPr>
          <a:xfrm>
            <a:off x="7452320" y="2420888"/>
            <a:ext cx="1691680" cy="187220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Tree>
    <p:extLst>
      <p:ext uri="{BB962C8B-B14F-4D97-AF65-F5344CB8AC3E}">
        <p14:creationId xmlns:p14="http://schemas.microsoft.com/office/powerpoint/2010/main" val="3313462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Nedåtböjd 8"/>
          <p:cNvSpPr/>
          <p:nvPr/>
        </p:nvSpPr>
        <p:spPr>
          <a:xfrm rot="10800000">
            <a:off x="2220519" y="5143228"/>
            <a:ext cx="4879379" cy="64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pic>
        <p:nvPicPr>
          <p:cNvPr id="1029"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583" y="4321559"/>
            <a:ext cx="1833126" cy="114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16215" y="4321559"/>
            <a:ext cx="1833126" cy="11457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descr="Sveriges flagg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97991" y="4186772"/>
            <a:ext cx="522528" cy="32658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Vietnams flagg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32778" y="4179220"/>
            <a:ext cx="488096" cy="325397"/>
          </a:xfrm>
          <a:prstGeom prst="rect">
            <a:avLst/>
          </a:prstGeom>
          <a:noFill/>
          <a:extLst>
            <a:ext uri="{909E8E84-426E-40DD-AFC4-6F175D3DCCD1}">
              <a14:hiddenFill xmlns:a14="http://schemas.microsoft.com/office/drawing/2010/main">
                <a:solidFill>
                  <a:srgbClr val="FFFFFF"/>
                </a:solidFill>
              </a14:hiddenFill>
            </a:ext>
          </a:extLst>
        </p:spPr>
      </p:pic>
      <p:sp>
        <p:nvSpPr>
          <p:cNvPr id="8" name="textruta 7"/>
          <p:cNvSpPr txBox="1"/>
          <p:nvPr/>
        </p:nvSpPr>
        <p:spPr>
          <a:xfrm>
            <a:off x="2117394" y="3567706"/>
            <a:ext cx="5420894" cy="369332"/>
          </a:xfrm>
          <a:prstGeom prst="rect">
            <a:avLst/>
          </a:prstGeom>
          <a:noFill/>
        </p:spPr>
        <p:txBody>
          <a:bodyPr wrap="square" rtlCol="0">
            <a:spAutoFit/>
          </a:bodyPr>
          <a:lstStyle/>
          <a:p>
            <a:pPr algn="ctr"/>
            <a:r>
              <a:rPr lang="en-US" dirty="0" smtClean="0"/>
              <a:t>Communicate this collaboration on different platforms</a:t>
            </a:r>
            <a:endParaRPr lang="sv-SE" dirty="0"/>
          </a:p>
        </p:txBody>
      </p:sp>
      <p:sp>
        <p:nvSpPr>
          <p:cNvPr id="17" name="textruta 16"/>
          <p:cNvSpPr txBox="1"/>
          <p:nvPr/>
        </p:nvSpPr>
        <p:spPr>
          <a:xfrm>
            <a:off x="1426502" y="5893692"/>
            <a:ext cx="6889826" cy="369332"/>
          </a:xfrm>
          <a:prstGeom prst="rect">
            <a:avLst/>
          </a:prstGeom>
          <a:noFill/>
        </p:spPr>
        <p:txBody>
          <a:bodyPr wrap="square" rtlCol="0">
            <a:spAutoFit/>
          </a:bodyPr>
          <a:lstStyle/>
          <a:p>
            <a:pPr algn="ctr"/>
            <a:r>
              <a:rPr lang="en-US" dirty="0" smtClean="0"/>
              <a:t>Communicate this collaboration on different platforms</a:t>
            </a:r>
            <a:endParaRPr lang="sv-SE" dirty="0"/>
          </a:p>
        </p:txBody>
      </p:sp>
      <p:sp>
        <p:nvSpPr>
          <p:cNvPr id="20" name="Nedåtböjd 19"/>
          <p:cNvSpPr/>
          <p:nvPr/>
        </p:nvSpPr>
        <p:spPr>
          <a:xfrm>
            <a:off x="2492151" y="3937038"/>
            <a:ext cx="4879379" cy="64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5" name="textruta 24"/>
          <p:cNvSpPr txBox="1"/>
          <p:nvPr/>
        </p:nvSpPr>
        <p:spPr>
          <a:xfrm>
            <a:off x="2492150" y="2868824"/>
            <a:ext cx="4506061" cy="369332"/>
          </a:xfrm>
          <a:prstGeom prst="rect">
            <a:avLst/>
          </a:prstGeom>
          <a:noFill/>
        </p:spPr>
        <p:txBody>
          <a:bodyPr wrap="square" rtlCol="0">
            <a:spAutoFit/>
          </a:bodyPr>
          <a:lstStyle/>
          <a:p>
            <a:pPr algn="ctr"/>
            <a:r>
              <a:rPr lang="sv-SE" dirty="0" smtClean="0"/>
              <a:t>Support and </a:t>
            </a:r>
            <a:r>
              <a:rPr lang="sv-SE" dirty="0" err="1" smtClean="0"/>
              <a:t>communicate</a:t>
            </a:r>
            <a:endParaRPr lang="sv-SE" dirty="0"/>
          </a:p>
        </p:txBody>
      </p:sp>
      <p:sp>
        <p:nvSpPr>
          <p:cNvPr id="15" name="Upp-Ned 14"/>
          <p:cNvSpPr/>
          <p:nvPr/>
        </p:nvSpPr>
        <p:spPr>
          <a:xfrm>
            <a:off x="7432778" y="2780928"/>
            <a:ext cx="499740" cy="10341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7" name="Upp-Ned 26"/>
          <p:cNvSpPr/>
          <p:nvPr/>
        </p:nvSpPr>
        <p:spPr>
          <a:xfrm>
            <a:off x="1494276" y="2780928"/>
            <a:ext cx="499740" cy="1172097"/>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2" name="Nedåtböjd 21"/>
          <p:cNvSpPr/>
          <p:nvPr/>
        </p:nvSpPr>
        <p:spPr>
          <a:xfrm>
            <a:off x="2253321" y="1334141"/>
            <a:ext cx="4879379" cy="64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pic>
        <p:nvPicPr>
          <p:cNvPr id="23"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56634" y="1779466"/>
            <a:ext cx="1160760" cy="705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99967" y="1779466"/>
            <a:ext cx="1160760" cy="7052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Nedåtböjd 25"/>
          <p:cNvSpPr/>
          <p:nvPr/>
        </p:nvSpPr>
        <p:spPr>
          <a:xfrm rot="10800000">
            <a:off x="2236553" y="2219433"/>
            <a:ext cx="4879379" cy="648071"/>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8" name="textruta 27"/>
          <p:cNvSpPr txBox="1"/>
          <p:nvPr/>
        </p:nvSpPr>
        <p:spPr>
          <a:xfrm>
            <a:off x="2407177" y="964809"/>
            <a:ext cx="4506061" cy="369332"/>
          </a:xfrm>
          <a:prstGeom prst="rect">
            <a:avLst/>
          </a:prstGeom>
          <a:noFill/>
        </p:spPr>
        <p:txBody>
          <a:bodyPr wrap="square" rtlCol="0">
            <a:spAutoFit/>
          </a:bodyPr>
          <a:lstStyle/>
          <a:p>
            <a:pPr algn="ctr"/>
            <a:r>
              <a:rPr lang="sv-SE" dirty="0" smtClean="0"/>
              <a:t>Support and </a:t>
            </a:r>
            <a:r>
              <a:rPr lang="sv-SE" dirty="0" err="1" smtClean="0"/>
              <a:t>communicate</a:t>
            </a:r>
            <a:endParaRPr lang="sv-SE" dirty="0"/>
          </a:p>
        </p:txBody>
      </p:sp>
      <p:sp>
        <p:nvSpPr>
          <p:cNvPr id="29" name="textruta 28"/>
          <p:cNvSpPr txBox="1"/>
          <p:nvPr/>
        </p:nvSpPr>
        <p:spPr>
          <a:xfrm>
            <a:off x="3213088" y="1531938"/>
            <a:ext cx="3200664" cy="1200329"/>
          </a:xfrm>
          <a:prstGeom prst="rect">
            <a:avLst/>
          </a:prstGeom>
          <a:noFill/>
        </p:spPr>
        <p:txBody>
          <a:bodyPr wrap="square" rtlCol="0">
            <a:spAutoFit/>
          </a:bodyPr>
          <a:lstStyle/>
          <a:p>
            <a:pPr lvl="0"/>
            <a:r>
              <a:rPr lang="en-US" b="1" dirty="0" smtClean="0"/>
              <a:t>Enhance competence in order for improving capacity to advocate for ESD in our own cities </a:t>
            </a:r>
          </a:p>
        </p:txBody>
      </p:sp>
      <p:sp>
        <p:nvSpPr>
          <p:cNvPr id="2" name="Vänster-höger 1"/>
          <p:cNvSpPr/>
          <p:nvPr/>
        </p:nvSpPr>
        <p:spPr>
          <a:xfrm>
            <a:off x="2768898" y="483404"/>
            <a:ext cx="3952561" cy="385084"/>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 name="Upp-Ned 2"/>
          <p:cNvSpPr/>
          <p:nvPr/>
        </p:nvSpPr>
        <p:spPr>
          <a:xfrm>
            <a:off x="2220518" y="868488"/>
            <a:ext cx="440191" cy="62334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30" name="Upp-Ned 29"/>
          <p:cNvSpPr/>
          <p:nvPr/>
        </p:nvSpPr>
        <p:spPr>
          <a:xfrm>
            <a:off x="6879802" y="941086"/>
            <a:ext cx="440191" cy="62334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5" name="textruta 4"/>
          <p:cNvSpPr txBox="1"/>
          <p:nvPr/>
        </p:nvSpPr>
        <p:spPr>
          <a:xfrm>
            <a:off x="1924010" y="78290"/>
            <a:ext cx="6129019" cy="369332"/>
          </a:xfrm>
          <a:prstGeom prst="rect">
            <a:avLst/>
          </a:prstGeom>
          <a:noFill/>
        </p:spPr>
        <p:txBody>
          <a:bodyPr wrap="square" rtlCol="0">
            <a:spAutoFit/>
          </a:bodyPr>
          <a:lstStyle/>
          <a:p>
            <a:r>
              <a:rPr lang="sv-SE" dirty="0" err="1" smtClean="0"/>
              <a:t>Achivable</a:t>
            </a:r>
            <a:r>
              <a:rPr lang="sv-SE" dirty="0" smtClean="0"/>
              <a:t> </a:t>
            </a:r>
            <a:r>
              <a:rPr lang="sv-SE" dirty="0" err="1" smtClean="0"/>
              <a:t>goals</a:t>
            </a:r>
            <a:r>
              <a:rPr lang="sv-SE" dirty="0" smtClean="0"/>
              <a:t>, </a:t>
            </a:r>
            <a:r>
              <a:rPr lang="sv-SE" dirty="0" err="1" smtClean="0"/>
              <a:t>resorces</a:t>
            </a:r>
            <a:r>
              <a:rPr lang="sv-SE" dirty="0" smtClean="0"/>
              <a:t>, common </a:t>
            </a:r>
            <a:r>
              <a:rPr lang="sv-SE" dirty="0" err="1" smtClean="0"/>
              <a:t>learning</a:t>
            </a:r>
            <a:r>
              <a:rPr lang="sv-SE" dirty="0" smtClean="0"/>
              <a:t> , </a:t>
            </a:r>
            <a:r>
              <a:rPr lang="sv-SE" dirty="0" err="1" smtClean="0"/>
              <a:t>evaluate</a:t>
            </a:r>
            <a:r>
              <a:rPr lang="sv-SE" dirty="0" smtClean="0"/>
              <a:t>, support </a:t>
            </a:r>
            <a:endParaRPr lang="sv-SE" dirty="0"/>
          </a:p>
        </p:txBody>
      </p:sp>
      <p:pic>
        <p:nvPicPr>
          <p:cNvPr id="2051"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6634" y="358467"/>
            <a:ext cx="815396" cy="510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3"/>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645331" y="360002"/>
            <a:ext cx="815396" cy="510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2" name="textruta 31"/>
          <p:cNvSpPr txBox="1"/>
          <p:nvPr/>
        </p:nvSpPr>
        <p:spPr>
          <a:xfrm>
            <a:off x="2851687" y="4472101"/>
            <a:ext cx="3672408" cy="646331"/>
          </a:xfrm>
          <a:prstGeom prst="rect">
            <a:avLst/>
          </a:prstGeom>
          <a:noFill/>
        </p:spPr>
        <p:txBody>
          <a:bodyPr wrap="square" rtlCol="0">
            <a:spAutoFit/>
          </a:bodyPr>
          <a:lstStyle/>
          <a:p>
            <a:r>
              <a:rPr lang="en-US" b="1" dirty="0"/>
              <a:t>E</a:t>
            </a:r>
            <a:r>
              <a:rPr lang="en-US" b="1" dirty="0" smtClean="0"/>
              <a:t>xpose teachers, staff and pupils in ESD-work </a:t>
            </a:r>
            <a:endParaRPr lang="sv-SE" b="1" dirty="0"/>
          </a:p>
        </p:txBody>
      </p:sp>
    </p:spTree>
    <p:extLst>
      <p:ext uri="{BB962C8B-B14F-4D97-AF65-F5344CB8AC3E}">
        <p14:creationId xmlns:p14="http://schemas.microsoft.com/office/powerpoint/2010/main" val="670340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wipe(down)">
                                      <p:cBhvr>
                                        <p:cTn id="7" dur="500"/>
                                        <p:tgtEl>
                                          <p:spTgt spid="1029"/>
                                        </p:tgtEl>
                                      </p:cBhvr>
                                    </p:animEffect>
                                  </p:childTnLst>
                                </p:cTn>
                              </p:par>
                              <p:par>
                                <p:cTn id="8" presetID="22" presetClass="entr" presetSubtype="4"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wipe(down)">
                                      <p:cBhvr>
                                        <p:cTn id="10" dur="500"/>
                                        <p:tgtEl>
                                          <p:spTgt spid="11"/>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wipe(down)">
                                      <p:cBhvr>
                                        <p:cTn id="13" dur="500"/>
                                        <p:tgtEl>
                                          <p:spTgt spid="20"/>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27"/>
                                        </p:tgtEl>
                                        <p:attrNameLst>
                                          <p:attrName>style.visibility</p:attrName>
                                        </p:attrNameLst>
                                      </p:cBhvr>
                                      <p:to>
                                        <p:strVal val="visible"/>
                                      </p:to>
                                    </p:set>
                                    <p:animEffect transition="in" filter="fade">
                                      <p:cBhvr>
                                        <p:cTn id="32" dur="500"/>
                                        <p:tgtEl>
                                          <p:spTgt spid="2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down)">
                                      <p:cBhvr>
                                        <p:cTn id="40" dur="500"/>
                                        <p:tgtEl>
                                          <p:spTgt spid="23"/>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Effect transition="in" filter="wipe(down)">
                                      <p:cBhvr>
                                        <p:cTn id="43" dur="500"/>
                                        <p:tgtEl>
                                          <p:spTgt spid="22"/>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wipe(down)">
                                      <p:cBhvr>
                                        <p:cTn id="49" dur="500"/>
                                        <p:tgtEl>
                                          <p:spTgt spid="26"/>
                                        </p:tgtEl>
                                      </p:cBhvr>
                                    </p:animEffect>
                                  </p:childTnLst>
                                </p:cTn>
                              </p:par>
                              <p:par>
                                <p:cTn id="50" presetID="22" presetClass="entr" presetSubtype="4" fill="hold" nodeType="withEffect">
                                  <p:stCondLst>
                                    <p:cond delay="0"/>
                                  </p:stCondLst>
                                  <p:childTnLst>
                                    <p:set>
                                      <p:cBhvr>
                                        <p:cTn id="51" dur="1" fill="hold">
                                          <p:stCondLst>
                                            <p:cond delay="0"/>
                                          </p:stCondLst>
                                        </p:cTn>
                                        <p:tgtEl>
                                          <p:spTgt spid="24"/>
                                        </p:tgtEl>
                                        <p:attrNameLst>
                                          <p:attrName>style.visibility</p:attrName>
                                        </p:attrNameLst>
                                      </p:cBhvr>
                                      <p:to>
                                        <p:strVal val="visible"/>
                                      </p:to>
                                    </p:set>
                                    <p:animEffect transition="in" filter="wipe(down)">
                                      <p:cBhvr>
                                        <p:cTn id="52" dur="500"/>
                                        <p:tgtEl>
                                          <p:spTgt spid="2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grpId="0" nodeType="clickEffect">
                                  <p:stCondLst>
                                    <p:cond delay="0"/>
                                  </p:stCondLst>
                                  <p:childTnLst>
                                    <p:set>
                                      <p:cBhvr>
                                        <p:cTn id="56" dur="1" fill="hold">
                                          <p:stCondLst>
                                            <p:cond delay="0"/>
                                          </p:stCondLst>
                                        </p:cTn>
                                        <p:tgtEl>
                                          <p:spTgt spid="28"/>
                                        </p:tgtEl>
                                        <p:attrNameLst>
                                          <p:attrName>style.visibility</p:attrName>
                                        </p:attrNameLst>
                                      </p:cBhvr>
                                      <p:to>
                                        <p:strVal val="visible"/>
                                      </p:to>
                                    </p:set>
                                    <p:animEffect transition="in" filter="fade">
                                      <p:cBhvr>
                                        <p:cTn id="57" dur="500"/>
                                        <p:tgtEl>
                                          <p:spTgt spid="28"/>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grpId="1" nodeType="clickEffect">
                                  <p:stCondLst>
                                    <p:cond delay="0"/>
                                  </p:stCondLst>
                                  <p:childTnLst>
                                    <p:set>
                                      <p:cBhvr>
                                        <p:cTn id="61" dur="1" fill="hold">
                                          <p:stCondLst>
                                            <p:cond delay="0"/>
                                          </p:stCondLst>
                                        </p:cTn>
                                        <p:tgtEl>
                                          <p:spTgt spid="17"/>
                                        </p:tgtEl>
                                        <p:attrNameLst>
                                          <p:attrName>style.visibility</p:attrName>
                                        </p:attrNameLst>
                                      </p:cBhvr>
                                      <p:to>
                                        <p:strVal val="visible"/>
                                      </p:to>
                                    </p:set>
                                  </p:childTnLst>
                                </p:cTn>
                              </p:par>
                              <p:par>
                                <p:cTn id="62" presetID="1" presetClass="entr" presetSubtype="0" fill="hold" nodeType="withEffect">
                                  <p:stCondLst>
                                    <p:cond delay="0"/>
                                  </p:stCondLst>
                                  <p:childTnLst>
                                    <p:set>
                                      <p:cBhvr>
                                        <p:cTn id="63" dur="1" fill="hold">
                                          <p:stCondLst>
                                            <p:cond delay="0"/>
                                          </p:stCondLst>
                                        </p:cTn>
                                        <p:tgtEl>
                                          <p:spTgt spid="2051"/>
                                        </p:tgtEl>
                                        <p:attrNameLst>
                                          <p:attrName>style.visibility</p:attrName>
                                        </p:attrNameLst>
                                      </p:cBhvr>
                                      <p:to>
                                        <p:strVal val="visible"/>
                                      </p:to>
                                    </p:set>
                                  </p:childTnLst>
                                </p:cTn>
                              </p:par>
                              <p:par>
                                <p:cTn id="64" presetID="1" presetClass="entr" presetSubtype="0" fill="hold" grpId="0" nodeType="withEffect">
                                  <p:stCondLst>
                                    <p:cond delay="0"/>
                                  </p:stCondLst>
                                  <p:childTnLst>
                                    <p:set>
                                      <p:cBhvr>
                                        <p:cTn id="65" dur="1" fill="hold">
                                          <p:stCondLst>
                                            <p:cond delay="0"/>
                                          </p:stCondLst>
                                        </p:cTn>
                                        <p:tgtEl>
                                          <p:spTgt spid="3"/>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2"/>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5"/>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34"/>
                                        </p:tgtEl>
                                        <p:attrNameLst>
                                          <p:attrName>style.visibility</p:attrName>
                                        </p:attrNameLst>
                                      </p:cBhvr>
                                      <p:to>
                                        <p:strVal val="visible"/>
                                      </p:to>
                                    </p:set>
                                  </p:childTnLst>
                                </p:cTn>
                              </p:par>
                              <p:par>
                                <p:cTn id="72" presetID="1" presetClass="entr" presetSubtype="0" fill="hold" grpId="0" nodeType="withEffect">
                                  <p:stCondLst>
                                    <p:cond delay="0"/>
                                  </p:stCondLst>
                                  <p:childTnLst>
                                    <p:set>
                                      <p:cBhvr>
                                        <p:cTn id="73" dur="1" fill="hold">
                                          <p:stCondLst>
                                            <p:cond delay="0"/>
                                          </p:stCondLst>
                                        </p:cTn>
                                        <p:tgtEl>
                                          <p:spTgt spid="30"/>
                                        </p:tgtEl>
                                        <p:attrNameLst>
                                          <p:attrName>style.visibility</p:attrName>
                                        </p:attrNameLst>
                                      </p:cBhvr>
                                      <p:to>
                                        <p:strVal val="visible"/>
                                      </p:to>
                                    </p:set>
                                  </p:childTnLst>
                                </p:cTn>
                              </p:par>
                              <p:par>
                                <p:cTn id="74" presetID="22" presetClass="entr" presetSubtype="4" fill="hold" grpId="0" nodeType="withEffect">
                                  <p:stCondLst>
                                    <p:cond delay="0"/>
                                  </p:stCondLst>
                                  <p:childTnLst>
                                    <p:set>
                                      <p:cBhvr>
                                        <p:cTn id="75" dur="1" fill="hold">
                                          <p:stCondLst>
                                            <p:cond delay="0"/>
                                          </p:stCondLst>
                                        </p:cTn>
                                        <p:tgtEl>
                                          <p:spTgt spid="32"/>
                                        </p:tgtEl>
                                        <p:attrNameLst>
                                          <p:attrName>style.visibility</p:attrName>
                                        </p:attrNameLst>
                                      </p:cBhvr>
                                      <p:to>
                                        <p:strVal val="visible"/>
                                      </p:to>
                                    </p:set>
                                    <p:animEffect transition="in" filter="wipe(down)">
                                      <p:cBhvr>
                                        <p:cTn id="76"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p:bldP spid="17" grpId="0"/>
      <p:bldP spid="17" grpId="1"/>
      <p:bldP spid="20" grpId="0" animBg="1"/>
      <p:bldP spid="25" grpId="0"/>
      <p:bldP spid="15" grpId="0" animBg="1"/>
      <p:bldP spid="27" grpId="0" animBg="1"/>
      <p:bldP spid="22" grpId="0" animBg="1"/>
      <p:bldP spid="26" grpId="0" animBg="1"/>
      <p:bldP spid="28" grpId="0"/>
      <p:bldP spid="29" grpId="0"/>
      <p:bldP spid="2" grpId="0" animBg="1"/>
      <p:bldP spid="3" grpId="0" animBg="1"/>
      <p:bldP spid="30" grpId="0" animBg="1"/>
      <p:bldP spid="5" grpId="0"/>
      <p:bldP spid="3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ubrik 1"/>
          <p:cNvSpPr>
            <a:spLocks noGrp="1"/>
          </p:cNvSpPr>
          <p:nvPr>
            <p:ph type="title"/>
          </p:nvPr>
        </p:nvSpPr>
        <p:spPr/>
        <p:txBody>
          <a:bodyPr>
            <a:normAutofit fontScale="90000"/>
          </a:bodyPr>
          <a:lstStyle/>
          <a:p>
            <a:r>
              <a:rPr lang="sv-SE" altLang="sv-SE" smtClean="0">
                <a:latin typeface="Times New Roman" pitchFamily="18" charset="0"/>
                <a:cs typeface="Times New Roman" pitchFamily="18" charset="0"/>
              </a:rPr>
              <a:t>How to save energy</a:t>
            </a:r>
            <a:br>
              <a:rPr lang="sv-SE" altLang="sv-SE" smtClean="0">
                <a:latin typeface="Times New Roman" pitchFamily="18" charset="0"/>
                <a:cs typeface="Times New Roman" pitchFamily="18" charset="0"/>
              </a:rPr>
            </a:br>
            <a:r>
              <a:rPr lang="sv-SE" altLang="sv-SE" smtClean="0">
                <a:latin typeface="Times New Roman" pitchFamily="18" charset="0"/>
                <a:cs typeface="Times New Roman" pitchFamily="18" charset="0"/>
              </a:rPr>
              <a:t>- education for teachers and pupils!</a:t>
            </a:r>
          </a:p>
        </p:txBody>
      </p:sp>
      <p:pic>
        <p:nvPicPr>
          <p:cNvPr id="16387" name="Picture 2" descr="C:\Users\eriabe\Desktop\Erika Naturskola\Energispar\Energi vandring hedlunda\PICT0015.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95288" y="2420938"/>
            <a:ext cx="4129087"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Picture 2" descr="C:\Users\eriabe\Desktop\Erika Naturskola\Energispar\Energidagar Sjöfru-Tbg\P112086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6463" y="2420938"/>
            <a:ext cx="4127500"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6453188"/>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90" name="Picture 17" descr="Umea_logo_RG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1013" y="5732463"/>
            <a:ext cx="8604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3513573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ubrik 1"/>
          <p:cNvSpPr>
            <a:spLocks noGrp="1"/>
          </p:cNvSpPr>
          <p:nvPr>
            <p:ph type="title"/>
          </p:nvPr>
        </p:nvSpPr>
        <p:spPr>
          <a:xfrm>
            <a:off x="457200" y="274638"/>
            <a:ext cx="8229600" cy="777875"/>
          </a:xfrm>
        </p:spPr>
        <p:txBody>
          <a:bodyPr/>
          <a:lstStyle/>
          <a:p>
            <a:r>
              <a:rPr lang="sv-SE" altLang="sv-SE" smtClean="0">
                <a:latin typeface="Times New Roman" pitchFamily="18" charset="0"/>
                <a:cs typeface="Times New Roman" pitchFamily="18" charset="0"/>
              </a:rPr>
              <a:t>For different ages</a:t>
            </a:r>
          </a:p>
        </p:txBody>
      </p:sp>
      <p:pic>
        <p:nvPicPr>
          <p:cNvPr id="17411" name="Picture 2" descr="C:\Users\eriabe\Desktop\Bilder\Ns 2010\Teg\IMG_0448.JPG"/>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a:xfrm>
            <a:off x="539750" y="2276475"/>
            <a:ext cx="4321175" cy="3240088"/>
          </a:xfrm>
        </p:spPr>
      </p:pic>
      <p:pic>
        <p:nvPicPr>
          <p:cNvPr id="17412" name="Picture 2" descr="C:\Users\eriabe\Desktop\Erika Naturskola\Energispar\Energidagar Sjöfru-Tbg\P112085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76825" y="1196975"/>
            <a:ext cx="3509963" cy="467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3"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6453188"/>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4" name="Picture 17" descr="Umea_logo_RGB"/>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67713" y="5876925"/>
            <a:ext cx="776287" cy="909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89631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ubrik 1"/>
          <p:cNvSpPr>
            <a:spLocks noGrp="1"/>
          </p:cNvSpPr>
          <p:nvPr>
            <p:ph type="title"/>
          </p:nvPr>
        </p:nvSpPr>
        <p:spPr/>
        <p:txBody>
          <a:bodyPr/>
          <a:lstStyle/>
          <a:p>
            <a:r>
              <a:rPr lang="sv-SE" altLang="sv-SE" sz="3600" smtClean="0">
                <a:latin typeface="Times New Roman" pitchFamily="18" charset="0"/>
                <a:cs typeface="Times New Roman" pitchFamily="18" charset="0"/>
              </a:rPr>
              <a:t>Outdoor education in mathematics</a:t>
            </a:r>
          </a:p>
        </p:txBody>
      </p:sp>
      <p:pic>
        <p:nvPicPr>
          <p:cNvPr id="18435" name="Picture 2" descr="C:\Users\eriabe\Desktop\Bilder\Ns 2011\primaaktiv.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79388" y="2349500"/>
            <a:ext cx="4332287" cy="2879725"/>
          </a:xfrm>
          <a:noFill/>
        </p:spPr>
      </p:pic>
      <p:pic>
        <p:nvPicPr>
          <p:cNvPr id="18436" name="Picture 3" descr="C:\Users\eriabe\Desktop\Bilder\Ns 2011\skatnäbba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7250" y="2349500"/>
            <a:ext cx="4332288" cy="287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7" name="Picture 2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388" y="6453188"/>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17" descr="Umea_logo_RG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72450" y="5732463"/>
            <a:ext cx="8604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5464042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Bildobjekt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59632" y="1303432"/>
            <a:ext cx="6647869" cy="4420126"/>
          </a:xfrm>
          <a:prstGeom prst="rect">
            <a:avLst/>
          </a:prstGeom>
          <a:effectLst>
            <a:softEdge rad="317500"/>
          </a:effectLst>
        </p:spPr>
      </p:pic>
      <p:sp>
        <p:nvSpPr>
          <p:cNvPr id="5" name="textruta 4"/>
          <p:cNvSpPr txBox="1"/>
          <p:nvPr/>
        </p:nvSpPr>
        <p:spPr>
          <a:xfrm>
            <a:off x="2699792" y="604138"/>
            <a:ext cx="4824536" cy="461665"/>
          </a:xfrm>
          <a:prstGeom prst="rect">
            <a:avLst/>
          </a:prstGeom>
          <a:noFill/>
        </p:spPr>
        <p:txBody>
          <a:bodyPr wrap="square" rtlCol="0">
            <a:spAutoFit/>
          </a:bodyPr>
          <a:lstStyle/>
          <a:p>
            <a:r>
              <a:rPr lang="sv-SE" sz="2400" b="1" dirty="0" err="1" smtClean="0"/>
              <a:t>Exam</a:t>
            </a:r>
            <a:r>
              <a:rPr lang="sv-SE" sz="2400" b="1" dirty="0" smtClean="0"/>
              <a:t> </a:t>
            </a:r>
            <a:r>
              <a:rPr lang="sv-SE" sz="2400" b="1" dirty="0" err="1" smtClean="0"/>
              <a:t>what´s</a:t>
            </a:r>
            <a:r>
              <a:rPr lang="sv-SE" sz="2400" b="1" dirty="0" smtClean="0"/>
              <a:t> in the lake</a:t>
            </a:r>
            <a:endParaRPr lang="sv-SE" sz="2400" b="1" dirty="0"/>
          </a:p>
        </p:txBody>
      </p:sp>
    </p:spTree>
    <p:extLst>
      <p:ext uri="{BB962C8B-B14F-4D97-AF65-F5344CB8AC3E}">
        <p14:creationId xmlns:p14="http://schemas.microsoft.com/office/powerpoint/2010/main" val="265213133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C:\Users\gunolo02\Pictures\2011-10-16 111016 Iphone\111016 Iphone 086.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19672" y="1556792"/>
            <a:ext cx="5904656" cy="4428492"/>
          </a:xfrm>
          <a:prstGeom prst="rect">
            <a:avLst/>
          </a:prstGeom>
          <a:noFill/>
          <a:effectLst>
            <a:softEdge rad="317500"/>
          </a:effectLst>
          <a:extLst>
            <a:ext uri="{909E8E84-426E-40DD-AFC4-6F175D3DCCD1}">
              <a14:hiddenFill xmlns:a14="http://schemas.microsoft.com/office/drawing/2010/main">
                <a:solidFill>
                  <a:srgbClr val="FFFFFF"/>
                </a:solidFill>
              </a14:hiddenFill>
            </a:ext>
          </a:extLst>
        </p:spPr>
      </p:pic>
      <p:sp>
        <p:nvSpPr>
          <p:cNvPr id="2" name="textruta 1"/>
          <p:cNvSpPr txBox="1"/>
          <p:nvPr/>
        </p:nvSpPr>
        <p:spPr>
          <a:xfrm>
            <a:off x="1619672" y="476672"/>
            <a:ext cx="5904656" cy="461665"/>
          </a:xfrm>
          <a:prstGeom prst="rect">
            <a:avLst/>
          </a:prstGeom>
          <a:noFill/>
        </p:spPr>
        <p:txBody>
          <a:bodyPr wrap="square" rtlCol="0">
            <a:spAutoFit/>
          </a:bodyPr>
          <a:lstStyle/>
          <a:p>
            <a:pPr algn="ctr"/>
            <a:r>
              <a:rPr lang="sv-SE" sz="2400" b="1" dirty="0" err="1" smtClean="0"/>
              <a:t>Fishing</a:t>
            </a:r>
            <a:r>
              <a:rPr lang="sv-SE" sz="2400" b="1" dirty="0" smtClean="0"/>
              <a:t> in a </a:t>
            </a:r>
            <a:r>
              <a:rPr lang="sv-SE" sz="2400" b="1" dirty="0" err="1" smtClean="0"/>
              <a:t>frozen</a:t>
            </a:r>
            <a:r>
              <a:rPr lang="sv-SE" sz="2400" b="1" dirty="0" smtClean="0"/>
              <a:t> lake</a:t>
            </a:r>
            <a:endParaRPr lang="sv-SE" sz="2400" b="1" dirty="0"/>
          </a:p>
        </p:txBody>
      </p:sp>
    </p:spTree>
    <p:extLst>
      <p:ext uri="{BB962C8B-B14F-4D97-AF65-F5344CB8AC3E}">
        <p14:creationId xmlns:p14="http://schemas.microsoft.com/office/powerpoint/2010/main" val="8106567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www.umea.se/images/18.6b258fd113b46be90db7843/1355913773292/hanoi-rund.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725" y="1439714"/>
            <a:ext cx="9068941" cy="3357438"/>
          </a:xfrm>
          <a:prstGeom prst="rect">
            <a:avLst/>
          </a:prstGeom>
          <a:noFill/>
          <a:extLst>
            <a:ext uri="{909E8E84-426E-40DD-AFC4-6F175D3DCCD1}">
              <a14:hiddenFill xmlns:a14="http://schemas.microsoft.com/office/drawing/2010/main">
                <a:solidFill>
                  <a:srgbClr val="FFFFFF"/>
                </a:solidFill>
              </a14:hiddenFill>
            </a:ext>
          </a:extLst>
        </p:spPr>
      </p:pic>
      <p:sp>
        <p:nvSpPr>
          <p:cNvPr id="2" name="textruta 1"/>
          <p:cNvSpPr txBox="1"/>
          <p:nvPr/>
        </p:nvSpPr>
        <p:spPr>
          <a:xfrm>
            <a:off x="2483768" y="496144"/>
            <a:ext cx="5256584" cy="523220"/>
          </a:xfrm>
          <a:prstGeom prst="rect">
            <a:avLst/>
          </a:prstGeom>
          <a:noFill/>
        </p:spPr>
        <p:txBody>
          <a:bodyPr wrap="square" rtlCol="0">
            <a:spAutoFit/>
          </a:bodyPr>
          <a:lstStyle/>
          <a:p>
            <a:r>
              <a:rPr lang="sv-SE" sz="2800" b="1" dirty="0" err="1" smtClean="0"/>
              <a:t>Collaboration</a:t>
            </a:r>
            <a:r>
              <a:rPr lang="sv-SE" sz="2800" b="1" dirty="0" smtClean="0"/>
              <a:t> and </a:t>
            </a:r>
            <a:r>
              <a:rPr lang="sv-SE" sz="2800" b="1" dirty="0" err="1" smtClean="0"/>
              <a:t>laughs</a:t>
            </a:r>
            <a:endParaRPr lang="sv-SE" sz="2800" b="1" dirty="0"/>
          </a:p>
        </p:txBody>
      </p:sp>
    </p:spTree>
    <p:extLst>
      <p:ext uri="{BB962C8B-B14F-4D97-AF65-F5344CB8AC3E}">
        <p14:creationId xmlns:p14="http://schemas.microsoft.com/office/powerpoint/2010/main" val="816102345"/>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ubrik 1"/>
          <p:cNvSpPr>
            <a:spLocks noGrp="1"/>
          </p:cNvSpPr>
          <p:nvPr>
            <p:ph type="title"/>
          </p:nvPr>
        </p:nvSpPr>
        <p:spPr/>
        <p:txBody>
          <a:bodyPr/>
          <a:lstStyle/>
          <a:p>
            <a:r>
              <a:rPr lang="sv-SE" dirty="0" smtClean="0">
                <a:latin typeface="+mn-lt"/>
                <a:cs typeface="Times New Roman" pitchFamily="18" charset="0"/>
              </a:rPr>
              <a:t>Principals </a:t>
            </a:r>
            <a:r>
              <a:rPr lang="sv-SE" dirty="0" err="1" smtClean="0">
                <a:latin typeface="+mn-lt"/>
                <a:cs typeface="Times New Roman" pitchFamily="18" charset="0"/>
              </a:rPr>
              <a:t>celebrating</a:t>
            </a:r>
            <a:r>
              <a:rPr lang="sv-SE" dirty="0" smtClean="0">
                <a:latin typeface="+mn-lt"/>
                <a:cs typeface="Times New Roman" pitchFamily="18" charset="0"/>
              </a:rPr>
              <a:t> in 2010</a:t>
            </a:r>
          </a:p>
        </p:txBody>
      </p:sp>
      <p:pic>
        <p:nvPicPr>
          <p:cNvPr id="20483" name="Picture 2" descr="C:\Users\eriabe\Desktop\Bilder\Ns 2011\IMG_0737.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1541463" y="1600200"/>
            <a:ext cx="6061075" cy="4525963"/>
          </a:xfrm>
          <a:noFill/>
        </p:spPr>
      </p:pic>
      <p:pic>
        <p:nvPicPr>
          <p:cNvPr id="20484"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6453188"/>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5" name="Picture 17" descr="Umea_logo_RG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2450" y="5732463"/>
            <a:ext cx="860425" cy="1009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6" descr="http://www.livablecities.org/sites/default/files/imagecache/extra-large/Blog/Equity.jpe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7660" y="620688"/>
            <a:ext cx="7416824" cy="56590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5669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C:\Users\gunolo02\Documents\Projekt\Vietnam\Bildspel\Umeåbilder\IMG_143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355976" y="443496"/>
            <a:ext cx="4464202" cy="5952270"/>
          </a:xfrm>
          <a:prstGeom prst="rect">
            <a:avLst/>
          </a:prstGeom>
          <a:noFill/>
          <a:extLst>
            <a:ext uri="{909E8E84-426E-40DD-AFC4-6F175D3DCCD1}">
              <a14:hiddenFill xmlns:a14="http://schemas.microsoft.com/office/drawing/2010/main">
                <a:solidFill>
                  <a:srgbClr val="FFFFFF"/>
                </a:solidFill>
              </a14:hiddenFill>
            </a:ext>
          </a:extLst>
        </p:spPr>
      </p:pic>
      <p:pic>
        <p:nvPicPr>
          <p:cNvPr id="7171" name="Picture 3" descr="C:\Users\gunolo02\Documents\Projekt\Vietnam\Bildspel\Umeåbilder\IMG_143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95536" y="1196752"/>
            <a:ext cx="3705876" cy="4941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4434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853520" y="620688"/>
            <a:ext cx="7560840" cy="6370975"/>
          </a:xfrm>
          <a:prstGeom prst="rect">
            <a:avLst/>
          </a:prstGeom>
          <a:noFill/>
        </p:spPr>
        <p:txBody>
          <a:bodyPr wrap="square" rtlCol="0">
            <a:spAutoFit/>
          </a:bodyPr>
          <a:lstStyle/>
          <a:p>
            <a:r>
              <a:rPr lang="sv-SE" sz="2400" b="1" dirty="0" err="1" smtClean="0"/>
              <a:t>What</a:t>
            </a:r>
            <a:r>
              <a:rPr lang="sv-SE" sz="2400" b="1" dirty="0" smtClean="0"/>
              <a:t> has </a:t>
            </a:r>
            <a:r>
              <a:rPr lang="sv-SE" sz="2400" b="1" dirty="0" err="1" smtClean="0"/>
              <a:t>happened</a:t>
            </a:r>
            <a:r>
              <a:rPr lang="sv-SE" sz="2400" b="1" dirty="0" smtClean="0"/>
              <a:t> in Umeå in the </a:t>
            </a:r>
            <a:r>
              <a:rPr lang="sv-SE" sz="2400" b="1" dirty="0" err="1" smtClean="0"/>
              <a:t>strategic</a:t>
            </a:r>
            <a:r>
              <a:rPr lang="sv-SE" sz="2400" b="1" dirty="0" smtClean="0"/>
              <a:t> </a:t>
            </a:r>
            <a:r>
              <a:rPr lang="sv-SE" sz="2400" b="1" dirty="0" err="1" smtClean="0"/>
              <a:t>level</a:t>
            </a:r>
            <a:r>
              <a:rPr lang="sv-SE" sz="2400" b="1" dirty="0" smtClean="0"/>
              <a:t> </a:t>
            </a:r>
          </a:p>
          <a:p>
            <a:r>
              <a:rPr lang="sv-SE" sz="2400" b="1" dirty="0" err="1" smtClean="0"/>
              <a:t>since</a:t>
            </a:r>
            <a:r>
              <a:rPr lang="sv-SE" sz="2400" b="1" dirty="0" smtClean="0"/>
              <a:t> </a:t>
            </a:r>
            <a:r>
              <a:rPr lang="sv-SE" sz="2400" b="1" dirty="0" err="1" smtClean="0"/>
              <a:t>our</a:t>
            </a:r>
            <a:r>
              <a:rPr lang="sv-SE" sz="2400" b="1" dirty="0" smtClean="0"/>
              <a:t> last meeting</a:t>
            </a:r>
          </a:p>
          <a:p>
            <a:endParaRPr lang="en-US" sz="2000" b="1" dirty="0"/>
          </a:p>
          <a:p>
            <a:pPr marL="342900" indent="-342900">
              <a:buFont typeface="Arial" panose="020B0604020202020204" pitchFamily="34" charset="0"/>
              <a:buChar char="•"/>
            </a:pPr>
            <a:r>
              <a:rPr lang="sv-SE" sz="2000" dirty="0" smtClean="0"/>
              <a:t>Support </a:t>
            </a:r>
            <a:r>
              <a:rPr lang="sv-SE" sz="2000" dirty="0" err="1" smtClean="0"/>
              <a:t>to</a:t>
            </a:r>
            <a:r>
              <a:rPr lang="sv-SE" sz="2000" dirty="0" smtClean="0"/>
              <a:t> </a:t>
            </a:r>
            <a:r>
              <a:rPr lang="sv-SE" sz="2000" dirty="0" err="1" smtClean="0"/>
              <a:t>more</a:t>
            </a:r>
            <a:r>
              <a:rPr lang="sv-SE" sz="2000" dirty="0" smtClean="0"/>
              <a:t> </a:t>
            </a:r>
            <a:r>
              <a:rPr lang="sv-SE" sz="2000" dirty="0" err="1" smtClean="0"/>
              <a:t>schools</a:t>
            </a:r>
            <a:r>
              <a:rPr lang="sv-SE" sz="2000" dirty="0" smtClean="0"/>
              <a:t> and </a:t>
            </a:r>
            <a:r>
              <a:rPr lang="sv-SE" sz="2000" dirty="0" err="1" smtClean="0"/>
              <a:t>preschools</a:t>
            </a:r>
            <a:r>
              <a:rPr lang="sv-SE" sz="2000" dirty="0" smtClean="0"/>
              <a:t> </a:t>
            </a:r>
            <a:r>
              <a:rPr lang="sv-SE" sz="2000" dirty="0" err="1" smtClean="0"/>
              <a:t>with</a:t>
            </a:r>
            <a:r>
              <a:rPr lang="sv-SE" sz="2000" dirty="0" smtClean="0"/>
              <a:t> </a:t>
            </a:r>
            <a:r>
              <a:rPr lang="sv-SE" sz="2000" dirty="0" err="1" smtClean="0"/>
              <a:t>working</a:t>
            </a:r>
            <a:r>
              <a:rPr lang="sv-SE" sz="2000" dirty="0" smtClean="0"/>
              <a:t> </a:t>
            </a:r>
            <a:r>
              <a:rPr lang="sv-SE" sz="2000" dirty="0" err="1" smtClean="0"/>
              <a:t>to</a:t>
            </a:r>
            <a:r>
              <a:rPr lang="sv-SE" sz="2000" dirty="0" smtClean="0"/>
              <a:t> </a:t>
            </a:r>
            <a:r>
              <a:rPr lang="sv-SE" sz="2000" dirty="0" err="1" smtClean="0"/>
              <a:t>apply</a:t>
            </a:r>
            <a:r>
              <a:rPr lang="sv-SE" sz="2000" dirty="0" smtClean="0"/>
              <a:t> and </a:t>
            </a:r>
            <a:r>
              <a:rPr lang="sv-SE" sz="2000" dirty="0" err="1" smtClean="0"/>
              <a:t>reapply</a:t>
            </a:r>
            <a:r>
              <a:rPr lang="sv-SE" sz="2000" dirty="0" smtClean="0"/>
              <a:t>  for the </a:t>
            </a:r>
            <a:r>
              <a:rPr lang="sv-SE" sz="2000" dirty="0" err="1" smtClean="0"/>
              <a:t>award</a:t>
            </a:r>
            <a:r>
              <a:rPr lang="sv-SE" sz="2000" dirty="0" smtClean="0"/>
              <a:t> ¨</a:t>
            </a:r>
            <a:r>
              <a:rPr lang="sv-SE" sz="2000" dirty="0" err="1" smtClean="0"/>
              <a:t>School</a:t>
            </a:r>
            <a:r>
              <a:rPr lang="sv-SE" sz="2000" dirty="0" smtClean="0"/>
              <a:t> </a:t>
            </a:r>
            <a:r>
              <a:rPr lang="sv-SE" sz="2000" dirty="0" err="1" smtClean="0"/>
              <a:t>of</a:t>
            </a:r>
            <a:r>
              <a:rPr lang="sv-SE" sz="2000" dirty="0" smtClean="0"/>
              <a:t> </a:t>
            </a:r>
            <a:r>
              <a:rPr lang="sv-SE" sz="2000" dirty="0" err="1" smtClean="0"/>
              <a:t>sustainible</a:t>
            </a:r>
            <a:r>
              <a:rPr lang="sv-SE" sz="2000" dirty="0" smtClean="0"/>
              <a:t> </a:t>
            </a:r>
            <a:r>
              <a:rPr lang="sv-SE" sz="2000" dirty="0" err="1" smtClean="0"/>
              <a:t>development</a:t>
            </a:r>
            <a:r>
              <a:rPr lang="sv-SE" sz="2000" dirty="0" smtClean="0"/>
              <a:t>¨ </a:t>
            </a:r>
          </a:p>
          <a:p>
            <a:pPr marL="342900" indent="-342900">
              <a:buFont typeface="Arial" panose="020B0604020202020204" pitchFamily="34" charset="0"/>
              <a:buChar char="•"/>
            </a:pPr>
            <a:endParaRPr lang="sv-SE" sz="2000" dirty="0"/>
          </a:p>
          <a:p>
            <a:pPr marL="342900" indent="-342900">
              <a:buFont typeface="Arial" panose="020B0604020202020204" pitchFamily="34" charset="0"/>
              <a:buChar char="•"/>
            </a:pPr>
            <a:r>
              <a:rPr lang="sv-SE" sz="2000" dirty="0" smtClean="0"/>
              <a:t>ESD </a:t>
            </a:r>
            <a:r>
              <a:rPr lang="sv-SE" sz="2000" dirty="0" err="1"/>
              <a:t>r</a:t>
            </a:r>
            <a:r>
              <a:rPr lang="sv-SE" sz="2000" dirty="0" err="1" smtClean="0"/>
              <a:t>efererence</a:t>
            </a:r>
            <a:r>
              <a:rPr lang="sv-SE" sz="2000" dirty="0" smtClean="0"/>
              <a:t> </a:t>
            </a:r>
            <a:r>
              <a:rPr lang="sv-SE" sz="2000" dirty="0" err="1" smtClean="0"/>
              <a:t>group</a:t>
            </a:r>
            <a:r>
              <a:rPr lang="sv-SE" sz="2000" dirty="0" smtClean="0"/>
              <a:t>  is </a:t>
            </a:r>
            <a:r>
              <a:rPr lang="sv-SE" sz="2000" dirty="0" err="1" smtClean="0"/>
              <a:t>established</a:t>
            </a:r>
            <a:r>
              <a:rPr lang="sv-SE" sz="2000" dirty="0" smtClean="0"/>
              <a:t> </a:t>
            </a:r>
            <a:r>
              <a:rPr lang="sv-SE" sz="2000" dirty="0" err="1" smtClean="0"/>
              <a:t>with</a:t>
            </a:r>
            <a:r>
              <a:rPr lang="sv-SE" sz="2000" dirty="0" smtClean="0"/>
              <a:t> </a:t>
            </a:r>
            <a:r>
              <a:rPr lang="sv-SE" sz="2000" dirty="0" err="1" smtClean="0"/>
              <a:t>pincipals</a:t>
            </a:r>
            <a:r>
              <a:rPr lang="sv-SE" sz="2000" dirty="0" smtClean="0"/>
              <a:t> and </a:t>
            </a:r>
            <a:r>
              <a:rPr lang="sv-SE" sz="2000" dirty="0" err="1" smtClean="0"/>
              <a:t>teachers</a:t>
            </a:r>
            <a:r>
              <a:rPr lang="sv-SE" sz="2000" dirty="0" smtClean="0"/>
              <a:t> from </a:t>
            </a:r>
            <a:r>
              <a:rPr lang="sv-SE" sz="2000" dirty="0" err="1" smtClean="0"/>
              <a:t>preschools</a:t>
            </a:r>
            <a:r>
              <a:rPr lang="sv-SE" sz="2000" dirty="0" smtClean="0"/>
              <a:t> and </a:t>
            </a:r>
            <a:r>
              <a:rPr lang="sv-SE" sz="2000" dirty="0" err="1" smtClean="0"/>
              <a:t>schools</a:t>
            </a:r>
            <a:r>
              <a:rPr lang="sv-SE" sz="2000" dirty="0" smtClean="0"/>
              <a:t> (10 persons) </a:t>
            </a:r>
          </a:p>
          <a:p>
            <a:pPr marL="342900" indent="-342900">
              <a:buFont typeface="Arial" panose="020B0604020202020204" pitchFamily="34" charset="0"/>
              <a:buChar char="•"/>
            </a:pPr>
            <a:endParaRPr lang="sv-SE" sz="2000" dirty="0"/>
          </a:p>
          <a:p>
            <a:pPr marL="342900" indent="-342900">
              <a:buFont typeface="Arial" panose="020B0604020202020204" pitchFamily="34" charset="0"/>
              <a:buChar char="•"/>
            </a:pPr>
            <a:r>
              <a:rPr lang="sv-SE" sz="2000" dirty="0" smtClean="0"/>
              <a:t>ESD </a:t>
            </a:r>
            <a:r>
              <a:rPr lang="sv-SE" sz="2000" dirty="0" err="1" smtClean="0"/>
              <a:t>network</a:t>
            </a:r>
            <a:r>
              <a:rPr lang="sv-SE" sz="2000" dirty="0" smtClean="0"/>
              <a:t> is </a:t>
            </a:r>
            <a:r>
              <a:rPr lang="sv-SE" sz="2000" dirty="0" err="1" smtClean="0"/>
              <a:t>estabished</a:t>
            </a:r>
            <a:r>
              <a:rPr lang="sv-SE" sz="2000" dirty="0" smtClean="0"/>
              <a:t> (ca 200 </a:t>
            </a:r>
            <a:r>
              <a:rPr lang="sv-SE" sz="2000" dirty="0" err="1" smtClean="0"/>
              <a:t>teachers</a:t>
            </a:r>
            <a:r>
              <a:rPr lang="sv-SE" sz="2000" dirty="0" smtClean="0"/>
              <a:t> and </a:t>
            </a:r>
            <a:r>
              <a:rPr lang="sv-SE" sz="2000" dirty="0" err="1" smtClean="0"/>
              <a:t>preschool</a:t>
            </a:r>
            <a:r>
              <a:rPr lang="sv-SE" sz="2000" dirty="0" smtClean="0"/>
              <a:t> </a:t>
            </a:r>
            <a:r>
              <a:rPr lang="sv-SE" sz="2000" dirty="0" err="1" smtClean="0"/>
              <a:t>teachers</a:t>
            </a:r>
            <a:r>
              <a:rPr lang="sv-SE" sz="2000" dirty="0" smtClean="0"/>
              <a:t>) </a:t>
            </a:r>
          </a:p>
          <a:p>
            <a:pPr marL="342900" indent="-342900">
              <a:buFont typeface="Arial" panose="020B0604020202020204" pitchFamily="34" charset="0"/>
              <a:buChar char="•"/>
            </a:pPr>
            <a:endParaRPr lang="sv-SE" sz="2000" dirty="0"/>
          </a:p>
          <a:p>
            <a:pPr marL="342900" indent="-342900">
              <a:buFont typeface="Arial" panose="020B0604020202020204" pitchFamily="34" charset="0"/>
              <a:buChar char="•"/>
            </a:pPr>
            <a:r>
              <a:rPr lang="sv-SE" sz="2000" dirty="0" smtClean="0"/>
              <a:t>Kick off for all </a:t>
            </a:r>
            <a:r>
              <a:rPr lang="sv-SE" sz="2000" dirty="0" err="1" smtClean="0"/>
              <a:t>teachers</a:t>
            </a:r>
            <a:r>
              <a:rPr lang="sv-SE" sz="2000" dirty="0" smtClean="0"/>
              <a:t> in the </a:t>
            </a:r>
            <a:r>
              <a:rPr lang="sv-SE" sz="2000" dirty="0" err="1" smtClean="0"/>
              <a:t>compulsary</a:t>
            </a:r>
            <a:r>
              <a:rPr lang="sv-SE" sz="2000" dirty="0" smtClean="0"/>
              <a:t> </a:t>
            </a:r>
            <a:r>
              <a:rPr lang="sv-SE" sz="2000" dirty="0" err="1" smtClean="0"/>
              <a:t>schools</a:t>
            </a:r>
            <a:endParaRPr lang="sv-SE" sz="2000" dirty="0" smtClean="0"/>
          </a:p>
          <a:p>
            <a:pPr marL="342900" indent="-342900">
              <a:buFont typeface="Arial" panose="020B0604020202020204" pitchFamily="34" charset="0"/>
              <a:buChar char="•"/>
            </a:pPr>
            <a:endParaRPr lang="sv-SE" sz="2000" dirty="0"/>
          </a:p>
          <a:p>
            <a:pPr marL="342900" indent="-342900">
              <a:buFont typeface="Arial" panose="020B0604020202020204" pitchFamily="34" charset="0"/>
              <a:buChar char="•"/>
            </a:pPr>
            <a:r>
              <a:rPr lang="sv-SE" sz="2000" dirty="0" smtClean="0"/>
              <a:t>Planning for a </a:t>
            </a:r>
            <a:r>
              <a:rPr lang="sv-SE" sz="2000" dirty="0" err="1" smtClean="0"/>
              <a:t>big</a:t>
            </a:r>
            <a:r>
              <a:rPr lang="sv-SE" sz="2000" dirty="0" smtClean="0"/>
              <a:t> </a:t>
            </a:r>
            <a:r>
              <a:rPr lang="sv-SE" sz="2000" dirty="0" err="1" smtClean="0"/>
              <a:t>conferece</a:t>
            </a:r>
            <a:r>
              <a:rPr lang="sv-SE" sz="2000" dirty="0" smtClean="0"/>
              <a:t> for the </a:t>
            </a:r>
            <a:r>
              <a:rPr lang="sv-SE" sz="2000" dirty="0" err="1" smtClean="0"/>
              <a:t>network</a:t>
            </a:r>
            <a:r>
              <a:rPr lang="sv-SE" sz="2000" dirty="0" smtClean="0"/>
              <a:t> in november in </a:t>
            </a:r>
            <a:r>
              <a:rPr lang="sv-SE" sz="2000" dirty="0" err="1" smtClean="0"/>
              <a:t>cooperation</a:t>
            </a:r>
            <a:r>
              <a:rPr lang="sv-SE" sz="2000" dirty="0" smtClean="0"/>
              <a:t> </a:t>
            </a:r>
            <a:r>
              <a:rPr lang="sv-SE" sz="2000" dirty="0" err="1" smtClean="0"/>
              <a:t>with</a:t>
            </a:r>
            <a:r>
              <a:rPr lang="sv-SE" sz="2000" dirty="0" smtClean="0"/>
              <a:t> The Global </a:t>
            </a:r>
            <a:r>
              <a:rPr lang="sv-SE" sz="2000" dirty="0" err="1" smtClean="0"/>
              <a:t>School</a:t>
            </a:r>
            <a:endParaRPr lang="sv-SE" sz="2000" dirty="0" smtClean="0"/>
          </a:p>
          <a:p>
            <a:r>
              <a:rPr lang="sv-SE" sz="2000" dirty="0" smtClean="0"/>
              <a:t>	- </a:t>
            </a:r>
            <a:r>
              <a:rPr lang="sv-SE" sz="2000" dirty="0" err="1" smtClean="0"/>
              <a:t>Methods</a:t>
            </a:r>
            <a:r>
              <a:rPr lang="sv-SE" sz="2000" dirty="0" smtClean="0"/>
              <a:t> </a:t>
            </a:r>
            <a:r>
              <a:rPr lang="sv-SE" sz="2000" dirty="0" err="1" smtClean="0"/>
              <a:t>of</a:t>
            </a:r>
            <a:r>
              <a:rPr lang="sv-SE" sz="2000" dirty="0" smtClean="0"/>
              <a:t> ESD</a:t>
            </a:r>
          </a:p>
          <a:p>
            <a:endParaRPr lang="sv-SE" sz="2000" dirty="0" smtClean="0"/>
          </a:p>
          <a:p>
            <a:endParaRPr lang="sv-SE" sz="2000" dirty="0"/>
          </a:p>
          <a:p>
            <a:endParaRPr lang="sv-SE" sz="2000" dirty="0" smtClean="0"/>
          </a:p>
          <a:p>
            <a:endParaRPr lang="sv-SE" sz="2000" dirty="0"/>
          </a:p>
        </p:txBody>
      </p:sp>
    </p:spTree>
    <p:extLst>
      <p:ext uri="{BB962C8B-B14F-4D97-AF65-F5344CB8AC3E}">
        <p14:creationId xmlns:p14="http://schemas.microsoft.com/office/powerpoint/2010/main" val="379667445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Ellips 15"/>
          <p:cNvSpPr/>
          <p:nvPr/>
        </p:nvSpPr>
        <p:spPr>
          <a:xfrm>
            <a:off x="4499992" y="4937975"/>
            <a:ext cx="4644008" cy="1920025"/>
          </a:xfrm>
          <a:prstGeom prst="ellips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15" name="Ellips 14"/>
          <p:cNvSpPr/>
          <p:nvPr/>
        </p:nvSpPr>
        <p:spPr>
          <a:xfrm>
            <a:off x="-433862" y="4077072"/>
            <a:ext cx="3845577" cy="29525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p>
        </p:txBody>
      </p:sp>
      <p:sp>
        <p:nvSpPr>
          <p:cNvPr id="2" name="Rektangel med rundade hörn 1"/>
          <p:cNvSpPr/>
          <p:nvPr/>
        </p:nvSpPr>
        <p:spPr>
          <a:xfrm>
            <a:off x="810436" y="4721951"/>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sp>
        <p:nvSpPr>
          <p:cNvPr id="3" name="Rektangel med rundade hörn 2"/>
          <p:cNvSpPr/>
          <p:nvPr/>
        </p:nvSpPr>
        <p:spPr>
          <a:xfrm>
            <a:off x="1046866" y="5364592"/>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sp>
        <p:nvSpPr>
          <p:cNvPr id="4" name="Rektangel med rundade hörn 3"/>
          <p:cNvSpPr/>
          <p:nvPr/>
        </p:nvSpPr>
        <p:spPr>
          <a:xfrm>
            <a:off x="26090" y="5223055"/>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sp>
        <p:nvSpPr>
          <p:cNvPr id="5" name="Rektangel med rundade hörn 4"/>
          <p:cNvSpPr/>
          <p:nvPr/>
        </p:nvSpPr>
        <p:spPr>
          <a:xfrm>
            <a:off x="512460" y="5909926"/>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sp>
        <p:nvSpPr>
          <p:cNvPr id="6" name="Rektangel med rundade hörn 5"/>
          <p:cNvSpPr/>
          <p:nvPr/>
        </p:nvSpPr>
        <p:spPr>
          <a:xfrm>
            <a:off x="6137006" y="5841447"/>
            <a:ext cx="1148870"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Prechool</a:t>
            </a:r>
            <a:endParaRPr lang="sv-SE" dirty="0">
              <a:solidFill>
                <a:schemeClr val="tx1"/>
              </a:solidFill>
            </a:endParaRPr>
          </a:p>
        </p:txBody>
      </p:sp>
      <p:sp>
        <p:nvSpPr>
          <p:cNvPr id="7" name="Rektangel med rundade hörn 6"/>
          <p:cNvSpPr/>
          <p:nvPr/>
        </p:nvSpPr>
        <p:spPr>
          <a:xfrm>
            <a:off x="4932040" y="6181825"/>
            <a:ext cx="1148870"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Prechool</a:t>
            </a:r>
            <a:endParaRPr lang="sv-SE" dirty="0">
              <a:solidFill>
                <a:schemeClr val="tx1"/>
              </a:solidFill>
            </a:endParaRPr>
          </a:p>
        </p:txBody>
      </p:sp>
      <p:sp>
        <p:nvSpPr>
          <p:cNvPr id="8" name="Rektangel med rundade hörn 7"/>
          <p:cNvSpPr/>
          <p:nvPr/>
        </p:nvSpPr>
        <p:spPr>
          <a:xfrm>
            <a:off x="2064866" y="5028612"/>
            <a:ext cx="1148870"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Prechool</a:t>
            </a:r>
            <a:endParaRPr lang="sv-SE" dirty="0">
              <a:solidFill>
                <a:schemeClr val="tx1"/>
              </a:solidFill>
            </a:endParaRPr>
          </a:p>
        </p:txBody>
      </p:sp>
      <p:sp>
        <p:nvSpPr>
          <p:cNvPr id="9" name="Rektangel med rundade hörn 8"/>
          <p:cNvSpPr/>
          <p:nvPr/>
        </p:nvSpPr>
        <p:spPr>
          <a:xfrm>
            <a:off x="1488927" y="6062326"/>
            <a:ext cx="1148870"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Prechool</a:t>
            </a:r>
            <a:endParaRPr lang="sv-SE" dirty="0">
              <a:solidFill>
                <a:schemeClr val="tx1"/>
              </a:solidFill>
            </a:endParaRPr>
          </a:p>
        </p:txBody>
      </p:sp>
      <p:sp>
        <p:nvSpPr>
          <p:cNvPr id="10" name="Rektangel med rundade hörn 9"/>
          <p:cNvSpPr/>
          <p:nvPr/>
        </p:nvSpPr>
        <p:spPr>
          <a:xfrm>
            <a:off x="222367" y="6408646"/>
            <a:ext cx="1148870"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Prechool</a:t>
            </a:r>
            <a:endParaRPr lang="sv-SE" dirty="0">
              <a:solidFill>
                <a:schemeClr val="tx1"/>
              </a:solidFill>
            </a:endParaRPr>
          </a:p>
        </p:txBody>
      </p:sp>
      <p:sp>
        <p:nvSpPr>
          <p:cNvPr id="11" name="Rektangel med rundade hörn 10"/>
          <p:cNvSpPr/>
          <p:nvPr/>
        </p:nvSpPr>
        <p:spPr>
          <a:xfrm>
            <a:off x="7524328" y="5359737"/>
            <a:ext cx="1148870"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Prechool</a:t>
            </a:r>
            <a:endParaRPr lang="sv-SE" dirty="0">
              <a:solidFill>
                <a:schemeClr val="tx1"/>
              </a:solidFill>
            </a:endParaRPr>
          </a:p>
        </p:txBody>
      </p:sp>
      <p:sp>
        <p:nvSpPr>
          <p:cNvPr id="12" name="Rektangel med rundade hörn 11"/>
          <p:cNvSpPr/>
          <p:nvPr/>
        </p:nvSpPr>
        <p:spPr>
          <a:xfrm>
            <a:off x="7092280" y="6331623"/>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sp>
        <p:nvSpPr>
          <p:cNvPr id="13" name="Rektangel med rundade hörn 12"/>
          <p:cNvSpPr/>
          <p:nvPr/>
        </p:nvSpPr>
        <p:spPr>
          <a:xfrm>
            <a:off x="5272910" y="5453368"/>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sp>
        <p:nvSpPr>
          <p:cNvPr id="14" name="Rektangel med rundade hörn 13"/>
          <p:cNvSpPr/>
          <p:nvPr/>
        </p:nvSpPr>
        <p:spPr>
          <a:xfrm>
            <a:off x="8058095" y="5913222"/>
            <a:ext cx="864096" cy="432048"/>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endParaRPr lang="sv-SE" dirty="0">
              <a:solidFill>
                <a:schemeClr val="tx1"/>
              </a:solidFill>
            </a:endParaRPr>
          </a:p>
        </p:txBody>
      </p:sp>
      <p:cxnSp>
        <p:nvCxnSpPr>
          <p:cNvPr id="18" name="Rak pil 17"/>
          <p:cNvCxnSpPr/>
          <p:nvPr/>
        </p:nvCxnSpPr>
        <p:spPr>
          <a:xfrm flipV="1">
            <a:off x="2483768" y="3501008"/>
            <a:ext cx="1224136" cy="79208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Rak pil 19"/>
          <p:cNvCxnSpPr/>
          <p:nvPr/>
        </p:nvCxnSpPr>
        <p:spPr>
          <a:xfrm flipH="1" flipV="1">
            <a:off x="4499992" y="3501009"/>
            <a:ext cx="2016224" cy="15276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Rektangel 20"/>
          <p:cNvSpPr/>
          <p:nvPr/>
        </p:nvSpPr>
        <p:spPr>
          <a:xfrm>
            <a:off x="3095836" y="2629084"/>
            <a:ext cx="2016224" cy="720080"/>
          </a:xfrm>
          <a:prstGeom prst="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Reference</a:t>
            </a:r>
            <a:r>
              <a:rPr lang="sv-SE" dirty="0" smtClean="0">
                <a:solidFill>
                  <a:schemeClr val="tx1"/>
                </a:solidFill>
              </a:rPr>
              <a:t> </a:t>
            </a:r>
            <a:r>
              <a:rPr lang="sv-SE" dirty="0" err="1" smtClean="0">
                <a:solidFill>
                  <a:schemeClr val="tx1"/>
                </a:solidFill>
              </a:rPr>
              <a:t>group</a:t>
            </a:r>
            <a:endParaRPr lang="sv-SE" dirty="0">
              <a:solidFill>
                <a:schemeClr val="tx1"/>
              </a:solidFill>
            </a:endParaRPr>
          </a:p>
        </p:txBody>
      </p:sp>
      <p:sp>
        <p:nvSpPr>
          <p:cNvPr id="23" name="Rektangel med rundade hörn 22"/>
          <p:cNvSpPr/>
          <p:nvPr/>
        </p:nvSpPr>
        <p:spPr>
          <a:xfrm>
            <a:off x="2753465" y="889392"/>
            <a:ext cx="3312368" cy="792088"/>
          </a:xfrm>
          <a:prstGeom prst="roundRect">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School</a:t>
            </a:r>
            <a:r>
              <a:rPr lang="sv-SE" dirty="0" smtClean="0">
                <a:solidFill>
                  <a:schemeClr val="tx1"/>
                </a:solidFill>
              </a:rPr>
              <a:t> </a:t>
            </a:r>
            <a:r>
              <a:rPr lang="sv-SE" dirty="0" err="1" smtClean="0">
                <a:solidFill>
                  <a:schemeClr val="tx1"/>
                </a:solidFill>
              </a:rPr>
              <a:t>distict</a:t>
            </a:r>
            <a:r>
              <a:rPr lang="sv-SE" dirty="0" smtClean="0">
                <a:solidFill>
                  <a:schemeClr val="tx1"/>
                </a:solidFill>
              </a:rPr>
              <a:t> </a:t>
            </a:r>
            <a:r>
              <a:rPr lang="sv-SE" dirty="0" err="1" smtClean="0">
                <a:solidFill>
                  <a:schemeClr val="tx1"/>
                </a:solidFill>
              </a:rPr>
              <a:t>leaders</a:t>
            </a:r>
            <a:r>
              <a:rPr lang="sv-SE" dirty="0" smtClean="0">
                <a:solidFill>
                  <a:schemeClr val="tx1"/>
                </a:solidFill>
              </a:rPr>
              <a:t> and Directors </a:t>
            </a:r>
            <a:r>
              <a:rPr lang="sv-SE" dirty="0" err="1" smtClean="0">
                <a:solidFill>
                  <a:schemeClr val="tx1"/>
                </a:solidFill>
              </a:rPr>
              <a:t>of</a:t>
            </a:r>
            <a:r>
              <a:rPr lang="sv-SE" dirty="0" smtClean="0">
                <a:solidFill>
                  <a:schemeClr val="tx1"/>
                </a:solidFill>
              </a:rPr>
              <a:t> </a:t>
            </a:r>
            <a:r>
              <a:rPr lang="sv-SE" dirty="0" err="1" smtClean="0">
                <a:solidFill>
                  <a:schemeClr val="tx1"/>
                </a:solidFill>
              </a:rPr>
              <a:t>school</a:t>
            </a:r>
            <a:endParaRPr lang="sv-SE" dirty="0">
              <a:solidFill>
                <a:schemeClr val="tx1"/>
              </a:solidFill>
            </a:endParaRPr>
          </a:p>
        </p:txBody>
      </p:sp>
      <p:sp>
        <p:nvSpPr>
          <p:cNvPr id="26" name="Högerböjd 25"/>
          <p:cNvSpPr/>
          <p:nvPr/>
        </p:nvSpPr>
        <p:spPr>
          <a:xfrm rot="10800000">
            <a:off x="6191328" y="1261945"/>
            <a:ext cx="716822" cy="3436516"/>
          </a:xfrm>
          <a:prstGeom prst="curvedRightArrow">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7" name="Vänsterböjd 26"/>
          <p:cNvSpPr/>
          <p:nvPr/>
        </p:nvSpPr>
        <p:spPr>
          <a:xfrm rot="10800000">
            <a:off x="1352046" y="1206926"/>
            <a:ext cx="558916" cy="284431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sv-SE">
              <a:solidFill>
                <a:schemeClr val="tx1"/>
              </a:solidFill>
            </a:endParaRPr>
          </a:p>
        </p:txBody>
      </p:sp>
      <p:sp>
        <p:nvSpPr>
          <p:cNvPr id="28" name="Moln 27"/>
          <p:cNvSpPr/>
          <p:nvPr/>
        </p:nvSpPr>
        <p:spPr>
          <a:xfrm>
            <a:off x="6516216" y="116632"/>
            <a:ext cx="2627784" cy="1564848"/>
          </a:xfrm>
          <a:prstGeom prst="cloud">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sv-SE" dirty="0" err="1" smtClean="0">
                <a:solidFill>
                  <a:schemeClr val="tx1"/>
                </a:solidFill>
              </a:rPr>
              <a:t>Network</a:t>
            </a:r>
            <a:r>
              <a:rPr lang="sv-SE" dirty="0" smtClean="0">
                <a:solidFill>
                  <a:schemeClr val="tx1"/>
                </a:solidFill>
              </a:rPr>
              <a:t> ESD</a:t>
            </a:r>
            <a:endParaRPr lang="sv-SE" dirty="0">
              <a:solidFill>
                <a:schemeClr val="tx1"/>
              </a:solidFill>
            </a:endParaRPr>
          </a:p>
        </p:txBody>
      </p:sp>
      <p:cxnSp>
        <p:nvCxnSpPr>
          <p:cNvPr id="30" name="Rak pil 29"/>
          <p:cNvCxnSpPr/>
          <p:nvPr/>
        </p:nvCxnSpPr>
        <p:spPr>
          <a:xfrm flipV="1">
            <a:off x="4103948" y="1681480"/>
            <a:ext cx="0" cy="94760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1" name="textruta 30"/>
          <p:cNvSpPr txBox="1"/>
          <p:nvPr/>
        </p:nvSpPr>
        <p:spPr>
          <a:xfrm>
            <a:off x="4125134" y="1893672"/>
            <a:ext cx="1492998" cy="523220"/>
          </a:xfrm>
          <a:prstGeom prst="rect">
            <a:avLst/>
          </a:prstGeom>
          <a:noFill/>
        </p:spPr>
        <p:txBody>
          <a:bodyPr wrap="square" rtlCol="0">
            <a:spAutoFit/>
          </a:bodyPr>
          <a:lstStyle/>
          <a:p>
            <a:r>
              <a:rPr lang="sv-SE" sz="1400" dirty="0" err="1" smtClean="0"/>
              <a:t>Proposal</a:t>
            </a:r>
            <a:r>
              <a:rPr lang="sv-SE" sz="1400" dirty="0" smtClean="0"/>
              <a:t> - </a:t>
            </a:r>
          </a:p>
          <a:p>
            <a:r>
              <a:rPr lang="sv-SE" sz="1400" dirty="0" err="1" smtClean="0"/>
              <a:t>Strategic</a:t>
            </a:r>
            <a:r>
              <a:rPr lang="sv-SE" sz="1400" dirty="0" smtClean="0"/>
              <a:t> plan</a:t>
            </a:r>
            <a:endParaRPr lang="sv-SE" sz="1400" dirty="0"/>
          </a:p>
        </p:txBody>
      </p:sp>
    </p:spTree>
    <p:extLst>
      <p:ext uri="{BB962C8B-B14F-4D97-AF65-F5344CB8AC3E}">
        <p14:creationId xmlns:p14="http://schemas.microsoft.com/office/powerpoint/2010/main" val="377372842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ruta 2"/>
          <p:cNvSpPr txBox="1"/>
          <p:nvPr/>
        </p:nvSpPr>
        <p:spPr>
          <a:xfrm>
            <a:off x="939411" y="836712"/>
            <a:ext cx="7272808" cy="2862322"/>
          </a:xfrm>
          <a:prstGeom prst="rect">
            <a:avLst/>
          </a:prstGeom>
          <a:noFill/>
        </p:spPr>
        <p:txBody>
          <a:bodyPr wrap="square" rtlCol="0">
            <a:spAutoFit/>
          </a:bodyPr>
          <a:lstStyle/>
          <a:p>
            <a:pPr marL="342900" indent="-342900">
              <a:buFont typeface="Arial" panose="020B0604020202020204" pitchFamily="34" charset="0"/>
              <a:buChar char="•"/>
            </a:pPr>
            <a:r>
              <a:rPr lang="sv-SE" sz="2000" dirty="0" err="1" smtClean="0"/>
              <a:t>Preparing</a:t>
            </a:r>
            <a:r>
              <a:rPr lang="sv-SE" sz="2000" dirty="0" smtClean="0"/>
              <a:t> Action plan for ESD </a:t>
            </a:r>
            <a:r>
              <a:rPr lang="sv-SE" sz="2000" dirty="0" err="1" smtClean="0"/>
              <a:t>together</a:t>
            </a:r>
            <a:r>
              <a:rPr lang="sv-SE" sz="2000" dirty="0" smtClean="0"/>
              <a:t> </a:t>
            </a:r>
            <a:r>
              <a:rPr lang="sv-SE" sz="2000" dirty="0" err="1" smtClean="0"/>
              <a:t>with</a:t>
            </a:r>
            <a:r>
              <a:rPr lang="sv-SE" sz="2000" dirty="0" smtClean="0"/>
              <a:t> </a:t>
            </a:r>
            <a:r>
              <a:rPr lang="sv-SE" sz="2000" dirty="0" err="1" smtClean="0"/>
              <a:t>prinipals</a:t>
            </a:r>
            <a:r>
              <a:rPr lang="sv-SE" sz="2000" dirty="0" smtClean="0"/>
              <a:t> in Umeå</a:t>
            </a:r>
          </a:p>
          <a:p>
            <a:pPr marL="342900" indent="-342900">
              <a:buFont typeface="Arial" panose="020B0604020202020204" pitchFamily="34" charset="0"/>
              <a:buChar char="•"/>
            </a:pPr>
            <a:endParaRPr lang="sv-SE" sz="2000" dirty="0" smtClean="0"/>
          </a:p>
          <a:p>
            <a:pPr marL="342900" indent="-342900">
              <a:buFont typeface="Arial" panose="020B0604020202020204" pitchFamily="34" charset="0"/>
              <a:buChar char="•"/>
            </a:pPr>
            <a:r>
              <a:rPr lang="sv-SE" sz="2000" dirty="0" smtClean="0"/>
              <a:t>Contacts </a:t>
            </a:r>
            <a:r>
              <a:rPr lang="sv-SE" sz="2000" dirty="0" err="1" smtClean="0"/>
              <a:t>with</a:t>
            </a:r>
            <a:r>
              <a:rPr lang="sv-SE" sz="2000" dirty="0" smtClean="0"/>
              <a:t> UMEVA </a:t>
            </a:r>
            <a:r>
              <a:rPr lang="sv-SE" sz="2000" dirty="0" err="1" smtClean="0"/>
              <a:t>of</a:t>
            </a:r>
            <a:r>
              <a:rPr lang="sv-SE" sz="2000" dirty="0" smtClean="0"/>
              <a:t> </a:t>
            </a:r>
            <a:r>
              <a:rPr lang="sv-SE" sz="2000" dirty="0" err="1" smtClean="0"/>
              <a:t>collaborating</a:t>
            </a:r>
            <a:r>
              <a:rPr lang="sv-SE" sz="2000" dirty="0" smtClean="0"/>
              <a:t> in the ICLD </a:t>
            </a:r>
            <a:r>
              <a:rPr lang="sv-SE" sz="2000" dirty="0" err="1" smtClean="0"/>
              <a:t>project</a:t>
            </a:r>
            <a:endParaRPr lang="sv-SE" sz="2000" dirty="0" smtClean="0"/>
          </a:p>
          <a:p>
            <a:endParaRPr lang="sv-SE" sz="2000" dirty="0" smtClean="0"/>
          </a:p>
          <a:p>
            <a:pPr marL="342900" indent="-342900">
              <a:buFont typeface="Arial" panose="020B0604020202020204" pitchFamily="34" charset="0"/>
              <a:buChar char="•"/>
            </a:pPr>
            <a:r>
              <a:rPr lang="sv-SE" sz="2000" dirty="0" err="1" smtClean="0"/>
              <a:t>Ungoing</a:t>
            </a:r>
            <a:r>
              <a:rPr lang="sv-SE" sz="2000" dirty="0" smtClean="0"/>
              <a:t> international ESD </a:t>
            </a:r>
            <a:r>
              <a:rPr lang="sv-SE" sz="2000" dirty="0" err="1" smtClean="0"/>
              <a:t>project</a:t>
            </a:r>
            <a:r>
              <a:rPr lang="sv-SE" sz="2000" dirty="0" smtClean="0"/>
              <a:t> </a:t>
            </a:r>
            <a:r>
              <a:rPr lang="sv-SE" sz="2000" dirty="0" err="1" smtClean="0"/>
              <a:t>with</a:t>
            </a:r>
            <a:r>
              <a:rPr lang="sv-SE" sz="2000" dirty="0" smtClean="0"/>
              <a:t> Malaysia Dubai and China</a:t>
            </a:r>
          </a:p>
          <a:p>
            <a:pPr marL="342900" indent="-342900">
              <a:buFont typeface="Arial" panose="020B0604020202020204" pitchFamily="34" charset="0"/>
              <a:buChar char="•"/>
            </a:pPr>
            <a:endParaRPr lang="sv-SE" sz="2000" dirty="0" smtClean="0"/>
          </a:p>
          <a:p>
            <a:pPr marL="342900" indent="-342900">
              <a:buFont typeface="Arial" panose="020B0604020202020204" pitchFamily="34" charset="0"/>
              <a:buChar char="•"/>
            </a:pPr>
            <a:r>
              <a:rPr lang="sv-SE" sz="2000" dirty="0" smtClean="0"/>
              <a:t>Initial </a:t>
            </a:r>
            <a:r>
              <a:rPr lang="sv-SE" sz="2000" dirty="0" err="1" smtClean="0"/>
              <a:t>contacts</a:t>
            </a:r>
            <a:r>
              <a:rPr lang="sv-SE" sz="2000" dirty="0" smtClean="0"/>
              <a:t> </a:t>
            </a:r>
            <a:r>
              <a:rPr lang="sv-SE" sz="2000" dirty="0" err="1" smtClean="0"/>
              <a:t>with</a:t>
            </a:r>
            <a:r>
              <a:rPr lang="sv-SE" sz="2000" dirty="0" smtClean="0"/>
              <a:t> Kenya for </a:t>
            </a:r>
            <a:r>
              <a:rPr lang="sv-SE" sz="2000" dirty="0" err="1" smtClean="0"/>
              <a:t>future</a:t>
            </a:r>
            <a:r>
              <a:rPr lang="sv-SE" sz="2000" dirty="0" smtClean="0"/>
              <a:t> ESD-</a:t>
            </a:r>
            <a:r>
              <a:rPr lang="sv-SE" sz="2000" dirty="0" err="1" smtClean="0"/>
              <a:t>project</a:t>
            </a:r>
            <a:r>
              <a:rPr lang="sv-SE" sz="2000" dirty="0" smtClean="0"/>
              <a:t>.</a:t>
            </a:r>
          </a:p>
          <a:p>
            <a:endParaRPr lang="sv-SE" sz="2000" dirty="0" smtClean="0"/>
          </a:p>
          <a:p>
            <a:pPr marL="342900" indent="-342900">
              <a:buFont typeface="Arial" panose="020B0604020202020204" pitchFamily="34" charset="0"/>
              <a:buChar char="•"/>
            </a:pPr>
            <a:r>
              <a:rPr lang="sv-SE" sz="2000" dirty="0" smtClean="0"/>
              <a:t>Media </a:t>
            </a:r>
            <a:r>
              <a:rPr lang="sv-SE" sz="2000" dirty="0" err="1" smtClean="0"/>
              <a:t>interest</a:t>
            </a:r>
            <a:r>
              <a:rPr lang="sv-SE" sz="2000" dirty="0" smtClean="0"/>
              <a:t> </a:t>
            </a:r>
            <a:r>
              <a:rPr lang="sv-SE" sz="2000" dirty="0" err="1" smtClean="0"/>
              <a:t>of</a:t>
            </a:r>
            <a:r>
              <a:rPr lang="sv-SE" sz="2000" dirty="0" smtClean="0"/>
              <a:t> </a:t>
            </a:r>
            <a:r>
              <a:rPr lang="sv-SE" sz="2000" dirty="0" err="1" smtClean="0"/>
              <a:t>teacher</a:t>
            </a:r>
            <a:r>
              <a:rPr lang="sv-SE" sz="2000" dirty="0" smtClean="0"/>
              <a:t> </a:t>
            </a:r>
            <a:r>
              <a:rPr lang="sv-SE" sz="2000" dirty="0" err="1" smtClean="0"/>
              <a:t>education</a:t>
            </a:r>
            <a:r>
              <a:rPr lang="sv-SE" sz="2000" dirty="0" smtClean="0"/>
              <a:t> in Hanoi</a:t>
            </a:r>
            <a:endParaRPr lang="sv-SE" sz="2000" dirty="0"/>
          </a:p>
        </p:txBody>
      </p:sp>
    </p:spTree>
    <p:extLst>
      <p:ext uri="{BB962C8B-B14F-4D97-AF65-F5344CB8AC3E}">
        <p14:creationId xmlns:p14="http://schemas.microsoft.com/office/powerpoint/2010/main" val="392352849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7739" y="2996952"/>
            <a:ext cx="4638936" cy="3087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textruta 8"/>
          <p:cNvSpPr txBox="1"/>
          <p:nvPr/>
        </p:nvSpPr>
        <p:spPr>
          <a:xfrm>
            <a:off x="526767" y="2535287"/>
            <a:ext cx="7920880" cy="461665"/>
          </a:xfrm>
          <a:prstGeom prst="rect">
            <a:avLst/>
          </a:prstGeom>
          <a:noFill/>
        </p:spPr>
        <p:txBody>
          <a:bodyPr wrap="square" rtlCol="0">
            <a:spAutoFit/>
          </a:bodyPr>
          <a:lstStyle/>
          <a:p>
            <a:pPr algn="ctr"/>
            <a:r>
              <a:rPr lang="sv-SE" sz="2400" b="1" dirty="0" err="1" smtClean="0"/>
              <a:t>Ecological</a:t>
            </a:r>
            <a:r>
              <a:rPr lang="sv-SE" sz="2400" b="1" dirty="0" smtClean="0"/>
              <a:t> </a:t>
            </a:r>
            <a:r>
              <a:rPr lang="sv-SE" sz="2400" b="1" dirty="0" err="1" smtClean="0"/>
              <a:t>footprint</a:t>
            </a:r>
            <a:endParaRPr lang="sv-SE" sz="2400" b="1" dirty="0"/>
          </a:p>
        </p:txBody>
      </p:sp>
      <p:sp>
        <p:nvSpPr>
          <p:cNvPr id="3" name="textruta 2"/>
          <p:cNvSpPr txBox="1"/>
          <p:nvPr/>
        </p:nvSpPr>
        <p:spPr>
          <a:xfrm>
            <a:off x="2447764" y="6105581"/>
            <a:ext cx="4104456" cy="369332"/>
          </a:xfrm>
          <a:prstGeom prst="rect">
            <a:avLst/>
          </a:prstGeom>
          <a:noFill/>
        </p:spPr>
        <p:txBody>
          <a:bodyPr wrap="square" rtlCol="0">
            <a:spAutoFit/>
          </a:bodyPr>
          <a:lstStyle/>
          <a:p>
            <a:r>
              <a:rPr lang="sv-SE" b="1" dirty="0" smtClean="0"/>
              <a:t>Meeting in Umeå 21/9 – 26/9 2013</a:t>
            </a:r>
          </a:p>
        </p:txBody>
      </p:sp>
      <p:pic>
        <p:nvPicPr>
          <p:cNvPr id="8" name="Picture 4" descr="Sveriges flag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67" y="544780"/>
            <a:ext cx="2174640" cy="135915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Vietnams flagg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5399" y="542432"/>
            <a:ext cx="2042248" cy="136149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6830" y="5239273"/>
            <a:ext cx="1005083" cy="1156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26522" y="5160019"/>
            <a:ext cx="1304621" cy="1314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ruta 3"/>
          <p:cNvSpPr txBox="1"/>
          <p:nvPr/>
        </p:nvSpPr>
        <p:spPr>
          <a:xfrm>
            <a:off x="2843807" y="542432"/>
            <a:ext cx="3561591" cy="1569660"/>
          </a:xfrm>
          <a:prstGeom prst="rect">
            <a:avLst/>
          </a:prstGeom>
          <a:noFill/>
        </p:spPr>
        <p:txBody>
          <a:bodyPr wrap="square" rtlCol="0">
            <a:spAutoFit/>
          </a:bodyPr>
          <a:lstStyle/>
          <a:p>
            <a:r>
              <a:rPr lang="en-US" sz="2400" b="1" dirty="0" smtClean="0">
                <a:solidFill>
                  <a:schemeClr val="tx1"/>
                </a:solidFill>
                <a:effectLst/>
              </a:rPr>
              <a:t>International cooperation on local </a:t>
            </a:r>
            <a:r>
              <a:rPr lang="en-US" sz="2400" b="1" dirty="0" smtClean="0">
                <a:solidFill>
                  <a:schemeClr val="tx1"/>
                </a:solidFill>
              </a:rPr>
              <a:t>l</a:t>
            </a:r>
            <a:r>
              <a:rPr lang="en-US" sz="2400" b="1" dirty="0" smtClean="0">
                <a:solidFill>
                  <a:schemeClr val="tx1"/>
                </a:solidFill>
                <a:effectLst/>
              </a:rPr>
              <a:t>evel</a:t>
            </a:r>
            <a:r>
              <a:rPr lang="en-US" sz="2400" b="1" dirty="0" smtClean="0">
                <a:solidFill>
                  <a:schemeClr val="tx1"/>
                </a:solidFill>
              </a:rPr>
              <a:t> </a:t>
            </a:r>
            <a:r>
              <a:rPr lang="sv-SE" sz="2400" b="1" dirty="0" err="1" smtClean="0">
                <a:solidFill>
                  <a:schemeClr val="tx1"/>
                </a:solidFill>
              </a:rPr>
              <a:t>between</a:t>
            </a:r>
            <a:r>
              <a:rPr lang="sv-SE" sz="2400" b="1" dirty="0" smtClean="0">
                <a:solidFill>
                  <a:schemeClr val="tx1"/>
                </a:solidFill>
              </a:rPr>
              <a:t> the City </a:t>
            </a:r>
            <a:r>
              <a:rPr lang="sv-SE" sz="2400" b="1" dirty="0" err="1" smtClean="0">
                <a:solidFill>
                  <a:schemeClr val="tx1"/>
                </a:solidFill>
              </a:rPr>
              <a:t>of</a:t>
            </a:r>
            <a:r>
              <a:rPr lang="sv-SE" sz="2400" b="1" dirty="0" smtClean="0">
                <a:solidFill>
                  <a:schemeClr val="tx1"/>
                </a:solidFill>
              </a:rPr>
              <a:t> Umeå, and  </a:t>
            </a:r>
            <a:r>
              <a:rPr lang="sv-SE" sz="2400" b="1" dirty="0" err="1" smtClean="0">
                <a:solidFill>
                  <a:schemeClr val="tx1"/>
                </a:solidFill>
              </a:rPr>
              <a:t>Cau</a:t>
            </a:r>
            <a:r>
              <a:rPr lang="sv-SE" sz="2400" b="1" dirty="0" smtClean="0">
                <a:solidFill>
                  <a:schemeClr val="tx1"/>
                </a:solidFill>
              </a:rPr>
              <a:t> </a:t>
            </a:r>
            <a:r>
              <a:rPr lang="sv-SE" sz="2400" b="1" dirty="0" err="1" smtClean="0">
                <a:solidFill>
                  <a:schemeClr val="tx1"/>
                </a:solidFill>
              </a:rPr>
              <a:t>Giay</a:t>
            </a:r>
            <a:r>
              <a:rPr lang="sv-SE" sz="2400" b="1" dirty="0" smtClean="0">
                <a:solidFill>
                  <a:schemeClr val="tx1"/>
                </a:solidFill>
              </a:rPr>
              <a:t> </a:t>
            </a:r>
            <a:r>
              <a:rPr lang="sv-SE" sz="2400" b="1" dirty="0" err="1" smtClean="0">
                <a:solidFill>
                  <a:schemeClr val="tx1"/>
                </a:solidFill>
              </a:rPr>
              <a:t>District</a:t>
            </a:r>
            <a:r>
              <a:rPr lang="sv-SE" sz="2400" b="1" dirty="0" smtClean="0">
                <a:solidFill>
                  <a:schemeClr val="tx1"/>
                </a:solidFill>
              </a:rPr>
              <a:t>, Hanoi</a:t>
            </a:r>
            <a:endParaRPr lang="sv-SE" sz="2400" b="1" dirty="0">
              <a:solidFill>
                <a:schemeClr val="tx1"/>
              </a:solidFill>
            </a:endParaRPr>
          </a:p>
        </p:txBody>
      </p:sp>
      <p:sp>
        <p:nvSpPr>
          <p:cNvPr id="5" name="textruta 4"/>
          <p:cNvSpPr txBox="1"/>
          <p:nvPr/>
        </p:nvSpPr>
        <p:spPr>
          <a:xfrm>
            <a:off x="526767" y="3176898"/>
            <a:ext cx="1524953" cy="646331"/>
          </a:xfrm>
          <a:prstGeom prst="rect">
            <a:avLst/>
          </a:prstGeom>
          <a:noFill/>
        </p:spPr>
        <p:txBody>
          <a:bodyPr wrap="square" rtlCol="0">
            <a:spAutoFit/>
          </a:bodyPr>
          <a:lstStyle/>
          <a:p>
            <a:r>
              <a:rPr lang="sv-SE" b="1" dirty="0" err="1" smtClean="0"/>
              <a:t>Local</a:t>
            </a:r>
            <a:r>
              <a:rPr lang="sv-SE" b="1" dirty="0" smtClean="0"/>
              <a:t> </a:t>
            </a:r>
            <a:r>
              <a:rPr lang="sv-SE" b="1" dirty="0" err="1" smtClean="0"/>
              <a:t>democracy</a:t>
            </a:r>
            <a:r>
              <a:rPr lang="sv-SE" b="1" dirty="0" smtClean="0"/>
              <a:t> </a:t>
            </a:r>
            <a:endParaRPr lang="sv-SE" b="1" dirty="0"/>
          </a:p>
        </p:txBody>
      </p:sp>
      <p:sp>
        <p:nvSpPr>
          <p:cNvPr id="13" name="textruta 12"/>
          <p:cNvSpPr txBox="1"/>
          <p:nvPr/>
        </p:nvSpPr>
        <p:spPr>
          <a:xfrm>
            <a:off x="6948264" y="3315398"/>
            <a:ext cx="1782879" cy="369332"/>
          </a:xfrm>
          <a:prstGeom prst="rect">
            <a:avLst/>
          </a:prstGeom>
          <a:noFill/>
        </p:spPr>
        <p:txBody>
          <a:bodyPr wrap="square" rtlCol="0">
            <a:spAutoFit/>
          </a:bodyPr>
          <a:lstStyle/>
          <a:p>
            <a:r>
              <a:rPr lang="sv-SE" b="1" dirty="0" err="1" smtClean="0"/>
              <a:t>Equality</a:t>
            </a:r>
            <a:r>
              <a:rPr lang="sv-SE" b="1" dirty="0" smtClean="0"/>
              <a:t>/gender</a:t>
            </a:r>
            <a:endParaRPr lang="sv-SE" b="1" dirty="0"/>
          </a:p>
        </p:txBody>
      </p:sp>
    </p:spTree>
    <p:extLst>
      <p:ext uri="{BB962C8B-B14F-4D97-AF65-F5344CB8AC3E}">
        <p14:creationId xmlns:p14="http://schemas.microsoft.com/office/powerpoint/2010/main" val="379526278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755576" y="702469"/>
            <a:ext cx="7632848" cy="6155531"/>
          </a:xfrm>
          <a:prstGeom prst="rect">
            <a:avLst/>
          </a:prstGeom>
          <a:noFill/>
        </p:spPr>
        <p:txBody>
          <a:bodyPr wrap="square" rtlCol="0">
            <a:spAutoFit/>
          </a:bodyPr>
          <a:lstStyle/>
          <a:p>
            <a:r>
              <a:rPr lang="sv-SE" sz="2400" b="1" dirty="0" err="1" smtClean="0"/>
              <a:t>Summary</a:t>
            </a:r>
            <a:r>
              <a:rPr lang="sv-SE" sz="2400" b="1" dirty="0" smtClean="0"/>
              <a:t> </a:t>
            </a:r>
            <a:r>
              <a:rPr lang="sv-SE" sz="2400" b="1" dirty="0" err="1" smtClean="0"/>
              <a:t>up</a:t>
            </a:r>
            <a:r>
              <a:rPr lang="sv-SE" sz="2400" b="1" dirty="0" smtClean="0"/>
              <a:t> </a:t>
            </a:r>
            <a:r>
              <a:rPr lang="sv-SE" sz="2400" b="1" dirty="0" err="1" smtClean="0"/>
              <a:t>of</a:t>
            </a:r>
            <a:r>
              <a:rPr lang="sv-SE" sz="2400" b="1" dirty="0" smtClean="0"/>
              <a:t> the </a:t>
            </a:r>
            <a:r>
              <a:rPr lang="sv-SE" sz="2400" b="1" dirty="0" err="1" smtClean="0"/>
              <a:t>programme</a:t>
            </a:r>
            <a:r>
              <a:rPr lang="sv-SE" sz="2400" b="1" dirty="0" smtClean="0"/>
              <a:t> 21/9 – 26/9 2013</a:t>
            </a:r>
          </a:p>
          <a:p>
            <a:endParaRPr lang="sv-SE" dirty="0"/>
          </a:p>
          <a:p>
            <a:pPr marL="285750" indent="-285750">
              <a:buFont typeface="Arial" panose="020B0604020202020204" pitchFamily="34" charset="0"/>
              <a:buChar char="•"/>
            </a:pPr>
            <a:r>
              <a:rPr lang="sv-SE" sz="2000" dirty="0" smtClean="0"/>
              <a:t>Presentations </a:t>
            </a:r>
            <a:r>
              <a:rPr lang="sv-SE" sz="2000" dirty="0" err="1" smtClean="0"/>
              <a:t>of</a:t>
            </a:r>
            <a:r>
              <a:rPr lang="sv-SE" sz="2000" dirty="0" smtClean="0"/>
              <a:t> </a:t>
            </a:r>
            <a:r>
              <a:rPr lang="sv-SE" sz="2000" dirty="0" err="1" smtClean="0"/>
              <a:t>activities</a:t>
            </a:r>
            <a:r>
              <a:rPr lang="sv-SE" sz="2000" dirty="0" smtClean="0"/>
              <a:t> and </a:t>
            </a:r>
            <a:r>
              <a:rPr lang="sv-SE" sz="2000" dirty="0" err="1" smtClean="0"/>
              <a:t>achevements</a:t>
            </a:r>
            <a:r>
              <a:rPr lang="sv-SE" sz="2000" dirty="0" smtClean="0"/>
              <a:t> in </a:t>
            </a:r>
            <a:r>
              <a:rPr lang="sv-SE" sz="2000" dirty="0" err="1" smtClean="0"/>
              <a:t>our</a:t>
            </a:r>
            <a:r>
              <a:rPr lang="sv-SE" sz="2000" dirty="0" smtClean="0"/>
              <a:t> partner </a:t>
            </a:r>
            <a:r>
              <a:rPr lang="sv-SE" sz="2000" dirty="0" err="1" smtClean="0"/>
              <a:t>schools</a:t>
            </a:r>
            <a:r>
              <a:rPr lang="sv-SE" sz="2000" dirty="0" smtClean="0"/>
              <a:t> and in the </a:t>
            </a:r>
            <a:r>
              <a:rPr lang="sv-SE" sz="2000" dirty="0" err="1" smtClean="0"/>
              <a:t>district</a:t>
            </a:r>
            <a:r>
              <a:rPr lang="sv-SE" sz="2000" dirty="0" smtClean="0"/>
              <a:t>/city</a:t>
            </a:r>
          </a:p>
          <a:p>
            <a:pPr marL="285750" indent="-285750">
              <a:buFont typeface="Arial" panose="020B0604020202020204" pitchFamily="34" charset="0"/>
              <a:buChar char="•"/>
            </a:pPr>
            <a:endParaRPr lang="sv-SE" sz="2000" dirty="0" smtClean="0"/>
          </a:p>
          <a:p>
            <a:pPr marL="285750" indent="-285750">
              <a:buFont typeface="Arial" panose="020B0604020202020204" pitchFamily="34" charset="0"/>
              <a:buChar char="•"/>
            </a:pPr>
            <a:r>
              <a:rPr lang="sv-SE" sz="2000" dirty="0" err="1" smtClean="0"/>
              <a:t>Study</a:t>
            </a:r>
            <a:r>
              <a:rPr lang="sv-SE" sz="2000" dirty="0" smtClean="0"/>
              <a:t> visits at the partner </a:t>
            </a:r>
            <a:r>
              <a:rPr lang="sv-SE" sz="2000" dirty="0" err="1" smtClean="0"/>
              <a:t>schools</a:t>
            </a:r>
            <a:endParaRPr lang="sv-SE" sz="2000" dirty="0"/>
          </a:p>
          <a:p>
            <a:pPr marL="742950" lvl="1" indent="-285750">
              <a:buFont typeface="Arial" panose="020B0604020202020204" pitchFamily="34" charset="0"/>
              <a:buChar char="•"/>
            </a:pPr>
            <a:r>
              <a:rPr lang="sv-SE" sz="2000" dirty="0" err="1" smtClean="0"/>
              <a:t>discussions</a:t>
            </a:r>
            <a:r>
              <a:rPr lang="sv-SE" sz="2000" dirty="0" smtClean="0"/>
              <a:t> </a:t>
            </a:r>
            <a:r>
              <a:rPr lang="sv-SE" sz="2000" dirty="0" err="1" smtClean="0"/>
              <a:t>of</a:t>
            </a:r>
            <a:r>
              <a:rPr lang="sv-SE" sz="2000" dirty="0" smtClean="0"/>
              <a:t> </a:t>
            </a:r>
            <a:r>
              <a:rPr lang="sv-SE" sz="2000" dirty="0" err="1" smtClean="0"/>
              <a:t>what</a:t>
            </a:r>
            <a:r>
              <a:rPr lang="sv-SE" sz="2000" dirty="0" smtClean="0"/>
              <a:t> </a:t>
            </a:r>
            <a:r>
              <a:rPr lang="sv-SE" sz="2000" dirty="0" err="1" smtClean="0"/>
              <a:t>we</a:t>
            </a:r>
            <a:r>
              <a:rPr lang="sv-SE" sz="2000" dirty="0" smtClean="0"/>
              <a:t> </a:t>
            </a:r>
            <a:r>
              <a:rPr lang="sv-SE" sz="2000" dirty="0" err="1" smtClean="0"/>
              <a:t>have</a:t>
            </a:r>
            <a:r>
              <a:rPr lang="sv-SE" sz="2000" dirty="0" smtClean="0"/>
              <a:t> </a:t>
            </a:r>
            <a:r>
              <a:rPr lang="sv-SE" sz="2000" dirty="0" err="1" smtClean="0"/>
              <a:t>been</a:t>
            </a:r>
            <a:r>
              <a:rPr lang="sv-SE" sz="2000" dirty="0" smtClean="0"/>
              <a:t> </a:t>
            </a:r>
            <a:r>
              <a:rPr lang="sv-SE" sz="2000" dirty="0" err="1" smtClean="0"/>
              <a:t>seeing</a:t>
            </a:r>
            <a:r>
              <a:rPr lang="sv-SE" sz="2000" dirty="0" smtClean="0"/>
              <a:t> in </a:t>
            </a:r>
            <a:r>
              <a:rPr lang="sv-SE" sz="2000" dirty="0" err="1" smtClean="0"/>
              <a:t>schools</a:t>
            </a:r>
            <a:r>
              <a:rPr lang="sv-SE" sz="2000" dirty="0" smtClean="0"/>
              <a:t> and </a:t>
            </a:r>
            <a:r>
              <a:rPr lang="sv-SE" sz="2000" dirty="0" err="1" smtClean="0"/>
              <a:t>preschools</a:t>
            </a:r>
            <a:r>
              <a:rPr lang="sv-SE" sz="2000" dirty="0" smtClean="0"/>
              <a:t> </a:t>
            </a:r>
            <a:r>
              <a:rPr lang="sv-SE" sz="2000" dirty="0" err="1" smtClean="0"/>
              <a:t>focusing</a:t>
            </a:r>
            <a:r>
              <a:rPr lang="sv-SE" sz="2000" dirty="0" smtClean="0"/>
              <a:t> ESD, gender and </a:t>
            </a:r>
            <a:r>
              <a:rPr lang="sv-SE" sz="2000" dirty="0" err="1" smtClean="0"/>
              <a:t>local</a:t>
            </a:r>
            <a:r>
              <a:rPr lang="sv-SE" sz="2000" dirty="0" smtClean="0"/>
              <a:t> </a:t>
            </a:r>
            <a:r>
              <a:rPr lang="sv-SE" sz="2000" dirty="0" err="1" smtClean="0"/>
              <a:t>democracy</a:t>
            </a:r>
            <a:endParaRPr lang="sv-SE" sz="2000" dirty="0" smtClean="0"/>
          </a:p>
          <a:p>
            <a:pPr marL="285750" indent="-285750">
              <a:buFont typeface="Arial" panose="020B0604020202020204" pitchFamily="34" charset="0"/>
              <a:buChar char="•"/>
            </a:pPr>
            <a:endParaRPr lang="sv-SE" dirty="0" smtClean="0"/>
          </a:p>
          <a:p>
            <a:pPr marL="285750" indent="-285750">
              <a:buFont typeface="Arial" panose="020B0604020202020204" pitchFamily="34" charset="0"/>
              <a:buChar char="•"/>
            </a:pPr>
            <a:r>
              <a:rPr lang="sv-SE" sz="2000" dirty="0" smtClean="0"/>
              <a:t>Information from UMEVA and visit at a recycling station</a:t>
            </a:r>
          </a:p>
          <a:p>
            <a:pPr marL="285750" indent="-285750">
              <a:buFont typeface="Arial" panose="020B0604020202020204" pitchFamily="34" charset="0"/>
              <a:buChar char="•"/>
            </a:pPr>
            <a:endParaRPr lang="sv-SE" sz="2000" dirty="0"/>
          </a:p>
          <a:p>
            <a:pPr marL="285750" indent="-285750">
              <a:buFont typeface="Arial" panose="020B0604020202020204" pitchFamily="34" charset="0"/>
              <a:buChar char="•"/>
            </a:pPr>
            <a:r>
              <a:rPr lang="sv-SE" sz="2000" dirty="0" smtClean="0"/>
              <a:t>Information from Umeå Energi and a </a:t>
            </a:r>
            <a:r>
              <a:rPr lang="sv-SE" sz="2000" dirty="0" err="1" smtClean="0"/>
              <a:t>study</a:t>
            </a:r>
            <a:r>
              <a:rPr lang="sv-SE" sz="2000" dirty="0" smtClean="0"/>
              <a:t> visit at </a:t>
            </a:r>
            <a:r>
              <a:rPr lang="sv-SE" sz="2000" dirty="0" err="1" smtClean="0"/>
              <a:t>Dåvamyra</a:t>
            </a:r>
            <a:endParaRPr lang="sv-SE" sz="2000" dirty="0"/>
          </a:p>
          <a:p>
            <a:pPr marL="285750" indent="-285750">
              <a:buFont typeface="Arial" panose="020B0604020202020204" pitchFamily="34" charset="0"/>
              <a:buChar char="•"/>
            </a:pPr>
            <a:endParaRPr lang="sv-SE" sz="2000" dirty="0" smtClean="0"/>
          </a:p>
          <a:p>
            <a:pPr marL="285750" indent="-285750">
              <a:buFont typeface="Arial" panose="020B0604020202020204" pitchFamily="34" charset="0"/>
              <a:buChar char="•"/>
            </a:pPr>
            <a:r>
              <a:rPr lang="sv-SE" sz="2000" dirty="0" err="1" smtClean="0"/>
              <a:t>Outdoor</a:t>
            </a:r>
            <a:r>
              <a:rPr lang="sv-SE" sz="2000" dirty="0" smtClean="0"/>
              <a:t> </a:t>
            </a:r>
            <a:r>
              <a:rPr lang="sv-SE" sz="2000" dirty="0" err="1" smtClean="0"/>
              <a:t>education</a:t>
            </a:r>
            <a:endParaRPr lang="sv-SE" sz="2000" dirty="0" smtClean="0"/>
          </a:p>
          <a:p>
            <a:pPr marL="285750" indent="-285750">
              <a:buFont typeface="Arial" panose="020B0604020202020204" pitchFamily="34" charset="0"/>
              <a:buChar char="•"/>
            </a:pPr>
            <a:endParaRPr lang="sv-SE" sz="2000" dirty="0"/>
          </a:p>
          <a:p>
            <a:pPr marL="285750" indent="-285750">
              <a:buFont typeface="Arial" panose="020B0604020202020204" pitchFamily="34" charset="0"/>
              <a:buChar char="•"/>
            </a:pPr>
            <a:r>
              <a:rPr lang="sv-SE" sz="2000" dirty="0" smtClean="0"/>
              <a:t>Project </a:t>
            </a:r>
            <a:r>
              <a:rPr lang="sv-SE" sz="2000" dirty="0"/>
              <a:t>meetings </a:t>
            </a:r>
            <a:r>
              <a:rPr lang="sv-SE" sz="2000" dirty="0" err="1"/>
              <a:t>with</a:t>
            </a:r>
            <a:r>
              <a:rPr lang="sv-SE" sz="2000" dirty="0"/>
              <a:t> parter </a:t>
            </a:r>
            <a:r>
              <a:rPr lang="sv-SE" sz="2000" dirty="0" err="1"/>
              <a:t>schools</a:t>
            </a:r>
            <a:r>
              <a:rPr lang="sv-SE" sz="2000" dirty="0"/>
              <a:t> and in the </a:t>
            </a:r>
            <a:r>
              <a:rPr lang="sv-SE" sz="2000" dirty="0" err="1"/>
              <a:t>strategy</a:t>
            </a:r>
            <a:r>
              <a:rPr lang="sv-SE" sz="2000" dirty="0"/>
              <a:t> </a:t>
            </a:r>
            <a:r>
              <a:rPr lang="sv-SE" sz="2000" dirty="0" err="1" smtClean="0"/>
              <a:t>group</a:t>
            </a:r>
            <a:endParaRPr lang="sv-SE" sz="2000" dirty="0" smtClean="0"/>
          </a:p>
          <a:p>
            <a:pPr marL="285750" indent="-285750">
              <a:buFont typeface="Arial" panose="020B0604020202020204" pitchFamily="34" charset="0"/>
              <a:buChar char="•"/>
            </a:pPr>
            <a:endParaRPr lang="sv-SE" sz="2000" dirty="0"/>
          </a:p>
          <a:p>
            <a:pPr marL="285750" indent="-285750">
              <a:buFont typeface="Arial" panose="020B0604020202020204" pitchFamily="34" charset="0"/>
              <a:buChar char="•"/>
            </a:pPr>
            <a:r>
              <a:rPr lang="sv-SE" sz="2000" dirty="0" smtClean="0"/>
              <a:t>Social </a:t>
            </a:r>
            <a:r>
              <a:rPr lang="sv-SE" sz="2000" dirty="0" err="1"/>
              <a:t>activities</a:t>
            </a:r>
            <a:endParaRPr lang="sv-SE" sz="2000" dirty="0"/>
          </a:p>
          <a:p>
            <a:pPr marL="285750" indent="-285750">
              <a:buFont typeface="Arial" panose="020B0604020202020204" pitchFamily="34" charset="0"/>
              <a:buChar char="•"/>
            </a:pPr>
            <a:endParaRPr lang="sv-SE" dirty="0"/>
          </a:p>
          <a:p>
            <a:endParaRPr lang="sv-SE" dirty="0"/>
          </a:p>
        </p:txBody>
      </p:sp>
    </p:spTree>
    <p:extLst>
      <p:ext uri="{BB962C8B-B14F-4D97-AF65-F5344CB8AC3E}">
        <p14:creationId xmlns:p14="http://schemas.microsoft.com/office/powerpoint/2010/main" val="135123137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827584" y="1052736"/>
            <a:ext cx="7560840" cy="5355312"/>
          </a:xfrm>
          <a:prstGeom prst="rect">
            <a:avLst/>
          </a:prstGeom>
          <a:noFill/>
        </p:spPr>
        <p:txBody>
          <a:bodyPr wrap="square" rtlCol="0">
            <a:spAutoFit/>
          </a:bodyPr>
          <a:lstStyle/>
          <a:p>
            <a:r>
              <a:rPr lang="sv-SE" b="1" dirty="0" err="1" smtClean="0"/>
              <a:t>Achivements</a:t>
            </a:r>
            <a:r>
              <a:rPr lang="sv-SE" b="1" dirty="0" smtClean="0"/>
              <a:t> from the </a:t>
            </a:r>
            <a:r>
              <a:rPr lang="sv-SE" b="1" dirty="0" err="1" smtClean="0"/>
              <a:t>project</a:t>
            </a:r>
            <a:r>
              <a:rPr lang="sv-SE" b="1" dirty="0" smtClean="0"/>
              <a:t> meetings</a:t>
            </a:r>
          </a:p>
          <a:p>
            <a:endParaRPr lang="sv-SE" dirty="0"/>
          </a:p>
          <a:p>
            <a:pPr marL="285750" indent="-285750">
              <a:buFont typeface="Arial" panose="020B0604020202020204" pitchFamily="34" charset="0"/>
              <a:buChar char="•"/>
            </a:pPr>
            <a:r>
              <a:rPr lang="sv-SE" dirty="0" err="1" smtClean="0"/>
              <a:t>Activityplans</a:t>
            </a:r>
            <a:r>
              <a:rPr lang="sv-SE" dirty="0" smtClean="0"/>
              <a:t> for the partner </a:t>
            </a:r>
            <a:r>
              <a:rPr lang="sv-SE" dirty="0" err="1" smtClean="0"/>
              <a:t>schools</a:t>
            </a:r>
            <a:endParaRPr lang="sv-SE" dirty="0" smtClean="0"/>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r>
              <a:rPr lang="sv-SE" dirty="0" smtClean="0"/>
              <a:t>Communication plan for the partner </a:t>
            </a:r>
            <a:r>
              <a:rPr lang="sv-SE" dirty="0" err="1" smtClean="0"/>
              <a:t>schools</a:t>
            </a:r>
            <a:endParaRPr lang="sv-SE" dirty="0" smtClean="0"/>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r>
              <a:rPr lang="sv-SE" dirty="0" smtClean="0"/>
              <a:t>Preparation meetings in </a:t>
            </a:r>
            <a:r>
              <a:rPr lang="sv-SE" dirty="0" err="1" smtClean="0"/>
              <a:t>Cau</a:t>
            </a:r>
            <a:r>
              <a:rPr lang="sv-SE" dirty="0" smtClean="0"/>
              <a:t> </a:t>
            </a:r>
            <a:r>
              <a:rPr lang="sv-SE" dirty="0" err="1" smtClean="0"/>
              <a:t>Giay</a:t>
            </a:r>
            <a:r>
              <a:rPr lang="sv-SE" dirty="0" smtClean="0"/>
              <a:t> and in Umeå for </a:t>
            </a:r>
            <a:r>
              <a:rPr lang="sv-SE" dirty="0" err="1" smtClean="0"/>
              <a:t>examine</a:t>
            </a:r>
            <a:r>
              <a:rPr lang="sv-SE" dirty="0" smtClean="0"/>
              <a:t> the </a:t>
            </a:r>
            <a:r>
              <a:rPr lang="sv-SE" dirty="0" err="1" smtClean="0"/>
              <a:t>intrest</a:t>
            </a:r>
            <a:r>
              <a:rPr lang="sv-SE" dirty="0" smtClean="0"/>
              <a:t> and </a:t>
            </a:r>
            <a:r>
              <a:rPr lang="sv-SE" dirty="0" err="1" smtClean="0"/>
              <a:t>posibility</a:t>
            </a:r>
            <a:r>
              <a:rPr lang="sv-SE" dirty="0" smtClean="0"/>
              <a:t> för </a:t>
            </a:r>
            <a:r>
              <a:rPr lang="sv-SE" dirty="0" err="1" smtClean="0"/>
              <a:t>cooperation</a:t>
            </a:r>
            <a:r>
              <a:rPr lang="sv-SE" dirty="0" smtClean="0"/>
              <a:t> </a:t>
            </a:r>
            <a:r>
              <a:rPr lang="sv-SE" dirty="0" err="1" smtClean="0"/>
              <a:t>beetween</a:t>
            </a:r>
            <a:r>
              <a:rPr lang="sv-SE" dirty="0" smtClean="0"/>
              <a:t> UMEVA and </a:t>
            </a:r>
            <a:r>
              <a:rPr lang="sv-SE" dirty="0" err="1" smtClean="0"/>
              <a:t>counterpart</a:t>
            </a:r>
            <a:r>
              <a:rPr lang="sv-SE" dirty="0" smtClean="0"/>
              <a:t> </a:t>
            </a:r>
            <a:r>
              <a:rPr lang="sv-SE" dirty="0" err="1" smtClean="0"/>
              <a:t>department</a:t>
            </a:r>
            <a:r>
              <a:rPr lang="sv-SE" dirty="0" smtClean="0"/>
              <a:t> in </a:t>
            </a:r>
            <a:r>
              <a:rPr lang="sv-SE" dirty="0" err="1" smtClean="0"/>
              <a:t>Cau</a:t>
            </a:r>
            <a:r>
              <a:rPr lang="sv-SE" dirty="0" smtClean="0"/>
              <a:t> </a:t>
            </a:r>
            <a:r>
              <a:rPr lang="sv-SE" dirty="0" err="1" smtClean="0"/>
              <a:t>Giay</a:t>
            </a:r>
            <a:r>
              <a:rPr lang="sv-SE" dirty="0" smtClean="0"/>
              <a:t> </a:t>
            </a:r>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r>
              <a:rPr lang="sv-SE" dirty="0" err="1" smtClean="0"/>
              <a:t>Prparation</a:t>
            </a:r>
            <a:r>
              <a:rPr lang="sv-SE" dirty="0" smtClean="0"/>
              <a:t> meetings in </a:t>
            </a:r>
            <a:r>
              <a:rPr lang="sv-SE" dirty="0" err="1" smtClean="0"/>
              <a:t>Cau</a:t>
            </a:r>
            <a:r>
              <a:rPr lang="sv-SE" dirty="0" smtClean="0"/>
              <a:t> </a:t>
            </a:r>
            <a:r>
              <a:rPr lang="sv-SE" dirty="0" err="1" smtClean="0"/>
              <a:t>Giay</a:t>
            </a:r>
            <a:r>
              <a:rPr lang="sv-SE" dirty="0" smtClean="0"/>
              <a:t> and Umeå for </a:t>
            </a:r>
            <a:r>
              <a:rPr lang="sv-SE" dirty="0" err="1" smtClean="0"/>
              <a:t>examine</a:t>
            </a:r>
            <a:r>
              <a:rPr lang="sv-SE" dirty="0" smtClean="0"/>
              <a:t> </a:t>
            </a:r>
            <a:r>
              <a:rPr lang="sv-SE" dirty="0" err="1" smtClean="0"/>
              <a:t>if</a:t>
            </a:r>
            <a:r>
              <a:rPr lang="sv-SE" dirty="0" smtClean="0"/>
              <a:t> it is an </a:t>
            </a:r>
            <a:r>
              <a:rPr lang="sv-SE" dirty="0" err="1" smtClean="0"/>
              <a:t>interest</a:t>
            </a:r>
            <a:r>
              <a:rPr lang="sv-SE" dirty="0" smtClean="0"/>
              <a:t> and </a:t>
            </a:r>
            <a:r>
              <a:rPr lang="sv-SE" dirty="0" err="1" smtClean="0"/>
              <a:t>if</a:t>
            </a:r>
            <a:r>
              <a:rPr lang="sv-SE" dirty="0" smtClean="0"/>
              <a:t> </a:t>
            </a:r>
            <a:r>
              <a:rPr lang="sv-SE" dirty="0" err="1" smtClean="0"/>
              <a:t>it´s</a:t>
            </a:r>
            <a:r>
              <a:rPr lang="sv-SE" dirty="0" smtClean="0"/>
              <a:t> </a:t>
            </a:r>
            <a:r>
              <a:rPr lang="sv-SE" dirty="0" err="1" smtClean="0"/>
              <a:t>possible</a:t>
            </a:r>
            <a:r>
              <a:rPr lang="sv-SE" dirty="0" smtClean="0"/>
              <a:t> </a:t>
            </a:r>
            <a:r>
              <a:rPr lang="sv-SE" dirty="0" err="1" smtClean="0"/>
              <a:t>to</a:t>
            </a:r>
            <a:r>
              <a:rPr lang="sv-SE" dirty="0" smtClean="0"/>
              <a:t> make an information and </a:t>
            </a:r>
            <a:r>
              <a:rPr lang="sv-SE" dirty="0" err="1" smtClean="0"/>
              <a:t>training</a:t>
            </a:r>
            <a:r>
              <a:rPr lang="sv-SE" dirty="0" smtClean="0"/>
              <a:t> </a:t>
            </a:r>
            <a:r>
              <a:rPr lang="sv-SE" dirty="0" err="1" smtClean="0"/>
              <a:t>course</a:t>
            </a:r>
            <a:r>
              <a:rPr lang="sv-SE" dirty="0" smtClean="0"/>
              <a:t> for </a:t>
            </a:r>
            <a:r>
              <a:rPr lang="sv-SE" dirty="0" err="1" smtClean="0"/>
              <a:t>leaders</a:t>
            </a:r>
            <a:r>
              <a:rPr lang="sv-SE" dirty="0" smtClean="0"/>
              <a:t> and </a:t>
            </a:r>
            <a:r>
              <a:rPr lang="sv-SE" dirty="0" err="1" smtClean="0"/>
              <a:t>politicians</a:t>
            </a:r>
            <a:r>
              <a:rPr lang="sv-SE" dirty="0" smtClean="0"/>
              <a:t> in </a:t>
            </a:r>
            <a:r>
              <a:rPr lang="sv-SE" dirty="0" err="1" smtClean="0"/>
              <a:t>Cau</a:t>
            </a:r>
            <a:r>
              <a:rPr lang="sv-SE" dirty="0" smtClean="0"/>
              <a:t> </a:t>
            </a:r>
            <a:r>
              <a:rPr lang="sv-SE" dirty="0" err="1" smtClean="0"/>
              <a:t>Giay</a:t>
            </a:r>
            <a:r>
              <a:rPr lang="sv-SE" dirty="0" smtClean="0"/>
              <a:t> in </a:t>
            </a:r>
            <a:r>
              <a:rPr lang="sv-SE" dirty="0" err="1" smtClean="0"/>
              <a:t>febr</a:t>
            </a:r>
            <a:r>
              <a:rPr lang="sv-SE" dirty="0" smtClean="0"/>
              <a:t> 2014.</a:t>
            </a:r>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r>
              <a:rPr lang="sv-SE" dirty="0" smtClean="0"/>
              <a:t>Areas </a:t>
            </a:r>
            <a:r>
              <a:rPr lang="sv-SE" dirty="0" err="1" smtClean="0"/>
              <a:t>of</a:t>
            </a:r>
            <a:r>
              <a:rPr lang="sv-SE" dirty="0" smtClean="0"/>
              <a:t> support </a:t>
            </a:r>
            <a:r>
              <a:rPr lang="sv-SE" dirty="0" err="1" smtClean="0"/>
              <a:t>beetween</a:t>
            </a:r>
            <a:r>
              <a:rPr lang="sv-SE" dirty="0" smtClean="0"/>
              <a:t> </a:t>
            </a:r>
            <a:r>
              <a:rPr lang="sv-SE" dirty="0" err="1" smtClean="0"/>
              <a:t>Dot</a:t>
            </a:r>
            <a:r>
              <a:rPr lang="sv-SE" dirty="0" smtClean="0"/>
              <a:t> and </a:t>
            </a:r>
            <a:r>
              <a:rPr lang="sv-SE" dirty="0" err="1" smtClean="0"/>
              <a:t>district</a:t>
            </a:r>
            <a:r>
              <a:rPr lang="sv-SE" dirty="0" smtClean="0"/>
              <a:t> </a:t>
            </a:r>
            <a:r>
              <a:rPr lang="sv-SE" dirty="0" err="1" smtClean="0"/>
              <a:t>leaders</a:t>
            </a:r>
            <a:r>
              <a:rPr lang="sv-SE" dirty="0" smtClean="0"/>
              <a:t>  in Umeå</a:t>
            </a:r>
          </a:p>
          <a:p>
            <a:pPr marL="285750" indent="-285750">
              <a:buFont typeface="Arial" panose="020B0604020202020204" pitchFamily="34" charset="0"/>
              <a:buChar char="•"/>
            </a:pPr>
            <a:endParaRPr lang="sv-SE" dirty="0"/>
          </a:p>
          <a:p>
            <a:pPr marL="285750" indent="-285750">
              <a:buFont typeface="Arial" panose="020B0604020202020204" pitchFamily="34" charset="0"/>
              <a:buChar char="•"/>
            </a:pPr>
            <a:r>
              <a:rPr lang="sv-SE" dirty="0" smtClean="0"/>
              <a:t>Communication plan for the </a:t>
            </a:r>
            <a:r>
              <a:rPr lang="sv-SE" dirty="0" err="1" smtClean="0"/>
              <a:t>strategic</a:t>
            </a:r>
            <a:r>
              <a:rPr lang="sv-SE" dirty="0" smtClean="0"/>
              <a:t> </a:t>
            </a:r>
            <a:r>
              <a:rPr lang="sv-SE" dirty="0" err="1" smtClean="0"/>
              <a:t>level</a:t>
            </a:r>
            <a:r>
              <a:rPr lang="sv-SE" dirty="0" smtClean="0"/>
              <a:t>, DOET - Umeå</a:t>
            </a:r>
          </a:p>
          <a:p>
            <a:endParaRPr lang="sv-SE" dirty="0"/>
          </a:p>
          <a:p>
            <a:endParaRPr lang="sv-SE" dirty="0"/>
          </a:p>
        </p:txBody>
      </p:sp>
    </p:spTree>
    <p:extLst>
      <p:ext uri="{BB962C8B-B14F-4D97-AF65-F5344CB8AC3E}">
        <p14:creationId xmlns:p14="http://schemas.microsoft.com/office/powerpoint/2010/main" val="407089626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1043608" y="836712"/>
            <a:ext cx="7200800" cy="4801314"/>
          </a:xfrm>
          <a:prstGeom prst="rect">
            <a:avLst/>
          </a:prstGeom>
          <a:noFill/>
        </p:spPr>
        <p:txBody>
          <a:bodyPr wrap="square" rtlCol="0">
            <a:spAutoFit/>
          </a:bodyPr>
          <a:lstStyle/>
          <a:p>
            <a:r>
              <a:rPr lang="sv-SE" b="1" dirty="0" smtClean="0"/>
              <a:t>Group </a:t>
            </a:r>
            <a:r>
              <a:rPr lang="sv-SE" b="1" dirty="0" err="1" smtClean="0"/>
              <a:t>discussion</a:t>
            </a:r>
            <a:r>
              <a:rPr lang="sv-SE" b="1" dirty="0" smtClean="0"/>
              <a:t> </a:t>
            </a:r>
            <a:r>
              <a:rPr lang="sv-SE" b="1" dirty="0" err="1" smtClean="0"/>
              <a:t>about</a:t>
            </a:r>
            <a:r>
              <a:rPr lang="sv-SE" b="1" dirty="0" smtClean="0"/>
              <a:t> the </a:t>
            </a:r>
            <a:r>
              <a:rPr lang="sv-SE" b="1" dirty="0" err="1" smtClean="0"/>
              <a:t>certification</a:t>
            </a:r>
            <a:r>
              <a:rPr lang="sv-SE" dirty="0" smtClean="0"/>
              <a:t>:</a:t>
            </a:r>
          </a:p>
          <a:p>
            <a:endParaRPr lang="sv-SE" dirty="0"/>
          </a:p>
          <a:p>
            <a:pPr marL="342900" indent="-342900">
              <a:buAutoNum type="arabicPeriod"/>
            </a:pPr>
            <a:r>
              <a:rPr lang="sv-SE" dirty="0" err="1" smtClean="0"/>
              <a:t>Work</a:t>
            </a:r>
            <a:r>
              <a:rPr lang="sv-SE" dirty="0" smtClean="0"/>
              <a:t> </a:t>
            </a:r>
            <a:r>
              <a:rPr lang="sv-SE" dirty="0" err="1" smtClean="0"/>
              <a:t>with</a:t>
            </a:r>
            <a:r>
              <a:rPr lang="sv-SE" dirty="0" smtClean="0"/>
              <a:t> </a:t>
            </a:r>
            <a:r>
              <a:rPr lang="sv-SE" dirty="0" err="1" smtClean="0"/>
              <a:t>very</a:t>
            </a:r>
            <a:r>
              <a:rPr lang="sv-SE" dirty="0" smtClean="0"/>
              <a:t> </a:t>
            </a:r>
            <a:r>
              <a:rPr lang="sv-SE" dirty="0" err="1" smtClean="0"/>
              <a:t>good</a:t>
            </a:r>
            <a:r>
              <a:rPr lang="sv-SE" dirty="0" smtClean="0"/>
              <a:t>. </a:t>
            </a:r>
            <a:r>
              <a:rPr lang="sv-SE" dirty="0" err="1" smtClean="0"/>
              <a:t>We</a:t>
            </a:r>
            <a:r>
              <a:rPr lang="sv-SE" dirty="0" smtClean="0"/>
              <a:t> </a:t>
            </a:r>
            <a:r>
              <a:rPr lang="sv-SE" dirty="0" err="1" smtClean="0"/>
              <a:t>have</a:t>
            </a:r>
            <a:r>
              <a:rPr lang="sv-SE" dirty="0" smtClean="0"/>
              <a:t> </a:t>
            </a:r>
            <a:r>
              <a:rPr lang="sv-SE" dirty="0" err="1" smtClean="0"/>
              <a:t>some</a:t>
            </a:r>
            <a:r>
              <a:rPr lang="sv-SE" dirty="0" smtClean="0"/>
              <a:t> </a:t>
            </a:r>
            <a:r>
              <a:rPr lang="sv-SE" dirty="0" err="1" smtClean="0"/>
              <a:t>activities</a:t>
            </a:r>
            <a:r>
              <a:rPr lang="sv-SE" dirty="0" smtClean="0"/>
              <a:t> </a:t>
            </a:r>
            <a:r>
              <a:rPr lang="sv-SE" dirty="0" err="1" smtClean="0"/>
              <a:t>related</a:t>
            </a:r>
            <a:r>
              <a:rPr lang="sv-SE" dirty="0" smtClean="0"/>
              <a:t> </a:t>
            </a:r>
            <a:r>
              <a:rPr lang="sv-SE" dirty="0" err="1" smtClean="0"/>
              <a:t>to</a:t>
            </a:r>
            <a:r>
              <a:rPr lang="sv-SE" dirty="0" smtClean="0"/>
              <a:t> </a:t>
            </a:r>
            <a:r>
              <a:rPr lang="sv-SE" dirty="0" err="1" smtClean="0"/>
              <a:t>cerification</a:t>
            </a:r>
            <a:r>
              <a:rPr lang="sv-SE" dirty="0" smtClean="0"/>
              <a:t> bot not the </a:t>
            </a:r>
            <a:r>
              <a:rPr lang="sv-SE" dirty="0" err="1" smtClean="0"/>
              <a:t>work</a:t>
            </a:r>
            <a:r>
              <a:rPr lang="sv-SE" dirty="0" smtClean="0"/>
              <a:t> </a:t>
            </a:r>
            <a:r>
              <a:rPr lang="sv-SE" dirty="0" err="1" smtClean="0"/>
              <a:t>with</a:t>
            </a:r>
            <a:r>
              <a:rPr lang="sv-SE" dirty="0" smtClean="0"/>
              <a:t> ESD.  </a:t>
            </a:r>
            <a:r>
              <a:rPr lang="sv-SE" dirty="0" err="1" smtClean="0"/>
              <a:t>We</a:t>
            </a:r>
            <a:r>
              <a:rPr lang="sv-SE" dirty="0"/>
              <a:t> </a:t>
            </a:r>
            <a:r>
              <a:rPr lang="sv-SE" dirty="0" err="1"/>
              <a:t>w</a:t>
            </a:r>
            <a:r>
              <a:rPr lang="sv-SE" dirty="0" err="1" smtClean="0"/>
              <a:t>ill</a:t>
            </a:r>
            <a:r>
              <a:rPr lang="sv-SE" dirty="0" smtClean="0"/>
              <a:t> </a:t>
            </a:r>
            <a:r>
              <a:rPr lang="sv-SE" dirty="0" err="1" smtClean="0"/>
              <a:t>discuss</a:t>
            </a:r>
            <a:r>
              <a:rPr lang="sv-SE" dirty="0" smtClean="0"/>
              <a:t> </a:t>
            </a:r>
            <a:r>
              <a:rPr lang="sv-SE" dirty="0" err="1" smtClean="0"/>
              <a:t>with</a:t>
            </a:r>
            <a:r>
              <a:rPr lang="sv-SE" dirty="0" smtClean="0"/>
              <a:t> DOET and </a:t>
            </a:r>
            <a:r>
              <a:rPr lang="sv-SE" dirty="0" err="1" smtClean="0"/>
              <a:t>schools</a:t>
            </a:r>
            <a:r>
              <a:rPr lang="sv-SE" dirty="0" smtClean="0"/>
              <a:t> </a:t>
            </a:r>
            <a:r>
              <a:rPr lang="sv-SE" dirty="0" err="1" smtClean="0"/>
              <a:t>of</a:t>
            </a:r>
            <a:r>
              <a:rPr lang="sv-SE" dirty="0" smtClean="0"/>
              <a:t> </a:t>
            </a:r>
            <a:r>
              <a:rPr lang="sv-SE" dirty="0" err="1" smtClean="0"/>
              <a:t>criterias</a:t>
            </a:r>
            <a:r>
              <a:rPr lang="sv-SE" dirty="0" smtClean="0"/>
              <a:t>. </a:t>
            </a:r>
            <a:r>
              <a:rPr lang="sv-SE" dirty="0" err="1" smtClean="0"/>
              <a:t>Difficult</a:t>
            </a:r>
            <a:r>
              <a:rPr lang="sv-SE" dirty="0" smtClean="0"/>
              <a:t> – </a:t>
            </a:r>
            <a:r>
              <a:rPr lang="sv-SE" dirty="0" err="1" smtClean="0"/>
              <a:t>many</a:t>
            </a:r>
            <a:r>
              <a:rPr lang="sv-SE" dirty="0" smtClean="0"/>
              <a:t> </a:t>
            </a:r>
            <a:r>
              <a:rPr lang="sv-SE" dirty="0" err="1" smtClean="0"/>
              <a:t>levels</a:t>
            </a:r>
            <a:r>
              <a:rPr lang="sv-SE" dirty="0" smtClean="0"/>
              <a:t>. Starting </a:t>
            </a:r>
            <a:r>
              <a:rPr lang="sv-SE" dirty="0" err="1" smtClean="0"/>
              <a:t>point</a:t>
            </a:r>
            <a:r>
              <a:rPr lang="sv-SE" dirty="0" smtClean="0"/>
              <a:t>. </a:t>
            </a:r>
            <a:r>
              <a:rPr lang="sv-SE" dirty="0" err="1" smtClean="0"/>
              <a:t>Share</a:t>
            </a:r>
            <a:r>
              <a:rPr lang="sv-SE" dirty="0" smtClean="0"/>
              <a:t> </a:t>
            </a:r>
            <a:r>
              <a:rPr lang="sv-SE" dirty="0" err="1" smtClean="0"/>
              <a:t>suggstions</a:t>
            </a:r>
            <a:r>
              <a:rPr lang="sv-SE" dirty="0" smtClean="0"/>
              <a:t> </a:t>
            </a:r>
            <a:r>
              <a:rPr lang="sv-SE" dirty="0" err="1" smtClean="0"/>
              <a:t>of</a:t>
            </a:r>
            <a:r>
              <a:rPr lang="sv-SE" dirty="0" smtClean="0"/>
              <a:t> </a:t>
            </a:r>
            <a:r>
              <a:rPr lang="sv-SE" dirty="0" err="1" smtClean="0"/>
              <a:t>criterias</a:t>
            </a:r>
            <a:r>
              <a:rPr lang="sv-SE" dirty="0"/>
              <a:t> </a:t>
            </a:r>
            <a:r>
              <a:rPr lang="sv-SE" dirty="0" smtClean="0"/>
              <a:t>in febr.</a:t>
            </a:r>
          </a:p>
          <a:p>
            <a:pPr marL="342900" indent="-342900">
              <a:buAutoNum type="arabicPeriod"/>
            </a:pPr>
            <a:r>
              <a:rPr lang="sv-SE" dirty="0" err="1" smtClean="0"/>
              <a:t>Really</a:t>
            </a:r>
            <a:r>
              <a:rPr lang="sv-SE" dirty="0" smtClean="0"/>
              <a:t> </a:t>
            </a:r>
            <a:r>
              <a:rPr lang="sv-SE" dirty="0" err="1" smtClean="0"/>
              <a:t>good</a:t>
            </a:r>
            <a:r>
              <a:rPr lang="sv-SE" dirty="0" smtClean="0"/>
              <a:t>. </a:t>
            </a:r>
            <a:r>
              <a:rPr lang="sv-SE" dirty="0" err="1" smtClean="0"/>
              <a:t>Learn</a:t>
            </a:r>
            <a:r>
              <a:rPr lang="sv-SE" dirty="0" smtClean="0"/>
              <a:t> the </a:t>
            </a:r>
            <a:r>
              <a:rPr lang="sv-SE" dirty="0" err="1" smtClean="0"/>
              <a:t>criterias</a:t>
            </a:r>
            <a:r>
              <a:rPr lang="sv-SE" dirty="0" smtClean="0"/>
              <a:t>. </a:t>
            </a:r>
            <a:r>
              <a:rPr lang="sv-SE" dirty="0" err="1" smtClean="0"/>
              <a:t>DOET:s</a:t>
            </a:r>
            <a:r>
              <a:rPr lang="sv-SE" dirty="0" smtClean="0"/>
              <a:t>. </a:t>
            </a:r>
            <a:r>
              <a:rPr lang="sv-SE" dirty="0" err="1" smtClean="0"/>
              <a:t>More</a:t>
            </a:r>
            <a:r>
              <a:rPr lang="sv-SE" dirty="0" smtClean="0"/>
              <a:t> information in febr. </a:t>
            </a:r>
            <a:r>
              <a:rPr lang="sv-SE" dirty="0" err="1" smtClean="0"/>
              <a:t>we</a:t>
            </a:r>
            <a:r>
              <a:rPr lang="sv-SE" dirty="0" smtClean="0"/>
              <a:t> </a:t>
            </a:r>
            <a:r>
              <a:rPr lang="sv-SE" dirty="0" err="1" smtClean="0"/>
              <a:t>ursually</a:t>
            </a:r>
            <a:r>
              <a:rPr lang="sv-SE" dirty="0" smtClean="0"/>
              <a:t> </a:t>
            </a:r>
            <a:r>
              <a:rPr lang="sv-SE" dirty="0" err="1" smtClean="0"/>
              <a:t>work</a:t>
            </a:r>
            <a:r>
              <a:rPr lang="sv-SE" dirty="0" smtClean="0"/>
              <a:t> in </a:t>
            </a:r>
            <a:r>
              <a:rPr lang="sv-SE" dirty="0" err="1" smtClean="0"/>
              <a:t>schoolyear</a:t>
            </a:r>
            <a:r>
              <a:rPr lang="sv-SE" dirty="0" smtClean="0"/>
              <a:t>. Different </a:t>
            </a:r>
            <a:r>
              <a:rPr lang="sv-SE" dirty="0" err="1" smtClean="0"/>
              <a:t>criterias</a:t>
            </a:r>
            <a:r>
              <a:rPr lang="sv-SE" dirty="0" smtClean="0"/>
              <a:t> for </a:t>
            </a:r>
            <a:r>
              <a:rPr lang="sv-SE" dirty="0" err="1" smtClean="0"/>
              <a:t>primary</a:t>
            </a:r>
            <a:r>
              <a:rPr lang="sv-SE" dirty="0" smtClean="0"/>
              <a:t>, </a:t>
            </a:r>
            <a:r>
              <a:rPr lang="sv-SE" dirty="0" err="1" smtClean="0"/>
              <a:t>secondary</a:t>
            </a:r>
            <a:r>
              <a:rPr lang="sv-SE" dirty="0" smtClean="0"/>
              <a:t> and kindergarten. Like </a:t>
            </a:r>
            <a:r>
              <a:rPr lang="sv-SE" dirty="0" err="1" smtClean="0"/>
              <a:t>to</a:t>
            </a:r>
            <a:r>
              <a:rPr lang="sv-SE" dirty="0" smtClean="0"/>
              <a:t> </a:t>
            </a:r>
            <a:r>
              <a:rPr lang="sv-SE" dirty="0" err="1" smtClean="0"/>
              <a:t>learn</a:t>
            </a:r>
            <a:r>
              <a:rPr lang="sv-SE" dirty="0" smtClean="0"/>
              <a:t> </a:t>
            </a:r>
            <a:r>
              <a:rPr lang="sv-SE" dirty="0" err="1" smtClean="0"/>
              <a:t>more</a:t>
            </a:r>
            <a:r>
              <a:rPr lang="sv-SE" dirty="0" smtClean="0"/>
              <a:t> </a:t>
            </a:r>
            <a:r>
              <a:rPr lang="sv-SE" dirty="0" err="1" smtClean="0"/>
              <a:t>of</a:t>
            </a:r>
            <a:r>
              <a:rPr lang="sv-SE" dirty="0" smtClean="0"/>
              <a:t> innehållet. Fråga: vad </a:t>
            </a:r>
            <a:r>
              <a:rPr lang="sv-SE" dirty="0" err="1" smtClean="0"/>
              <a:t>äe</a:t>
            </a:r>
            <a:r>
              <a:rPr lang="sv-SE" dirty="0" smtClean="0"/>
              <a:t> nivåerna. Kriteriet</a:t>
            </a:r>
          </a:p>
          <a:p>
            <a:pPr marL="342900" indent="-342900">
              <a:buAutoNum type="arabicPeriod"/>
            </a:pPr>
            <a:endParaRPr lang="sv-SE" dirty="0" smtClean="0"/>
          </a:p>
          <a:p>
            <a:pPr marL="342900" indent="-342900">
              <a:buAutoNum type="arabicPeriod"/>
            </a:pPr>
            <a:endParaRPr lang="sv-SE" dirty="0" smtClean="0"/>
          </a:p>
          <a:p>
            <a:pPr marL="342900" indent="-342900">
              <a:buAutoNum type="arabicPeriod"/>
            </a:pPr>
            <a:endParaRPr lang="sv-SE" dirty="0" smtClean="0"/>
          </a:p>
          <a:p>
            <a:endParaRPr lang="sv-SE" dirty="0"/>
          </a:p>
          <a:p>
            <a:endParaRPr lang="sv-SE" dirty="0" smtClean="0"/>
          </a:p>
          <a:p>
            <a:endParaRPr lang="sv-SE" dirty="0"/>
          </a:p>
          <a:p>
            <a:endParaRPr lang="sv-SE" dirty="0"/>
          </a:p>
        </p:txBody>
      </p:sp>
    </p:spTree>
    <p:extLst>
      <p:ext uri="{BB962C8B-B14F-4D97-AF65-F5344CB8AC3E}">
        <p14:creationId xmlns:p14="http://schemas.microsoft.com/office/powerpoint/2010/main" val="13271923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1168148" y="1772816"/>
            <a:ext cx="6912768" cy="1508105"/>
          </a:xfrm>
          <a:prstGeom prst="rect">
            <a:avLst/>
          </a:prstGeom>
          <a:noFill/>
        </p:spPr>
        <p:txBody>
          <a:bodyPr wrap="square" rtlCol="0">
            <a:spAutoFit/>
          </a:bodyPr>
          <a:lstStyle/>
          <a:p>
            <a:pPr algn="ctr"/>
            <a:r>
              <a:rPr lang="sv-SE" sz="3200" b="1" dirty="0" smtClean="0"/>
              <a:t>And </a:t>
            </a:r>
            <a:r>
              <a:rPr lang="sv-SE" sz="3200" b="1" dirty="0" err="1" smtClean="0"/>
              <a:t>now</a:t>
            </a:r>
            <a:r>
              <a:rPr lang="sv-SE" sz="3200" b="1" dirty="0" smtClean="0"/>
              <a:t>.....</a:t>
            </a:r>
          </a:p>
          <a:p>
            <a:pPr algn="ctr"/>
            <a:r>
              <a:rPr lang="sv-SE" sz="6000" b="1" dirty="0" err="1"/>
              <a:t>E</a:t>
            </a:r>
            <a:r>
              <a:rPr lang="sv-SE" sz="6000" b="1" dirty="0" err="1" smtClean="0"/>
              <a:t>valuation</a:t>
            </a:r>
            <a:r>
              <a:rPr lang="sv-SE" sz="6000" b="1" dirty="0" smtClean="0"/>
              <a:t> </a:t>
            </a:r>
            <a:r>
              <a:rPr lang="sv-SE" sz="6000" b="1" dirty="0" err="1" smtClean="0"/>
              <a:t>time</a:t>
            </a:r>
            <a:endParaRPr lang="sv-SE" sz="6000" b="1" dirty="0"/>
          </a:p>
        </p:txBody>
      </p:sp>
    </p:spTree>
    <p:extLst>
      <p:ext uri="{BB962C8B-B14F-4D97-AF65-F5344CB8AC3E}">
        <p14:creationId xmlns:p14="http://schemas.microsoft.com/office/powerpoint/2010/main" val="118200008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C:\Users\gunolo02\Documents\Projekt\Vietnam\Bildspel\Umeåbilder\IMG_144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48139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descr="C:\Users\gunolo02\Documents\Projekt\Vietnam\Bildspel\Umeåbilder\IMG_1444.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18182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C:\Users\gunolo02\Documents\Projekt\Vietnam\Bildspel\Umeåbilder\IMG_1450.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5400000">
            <a:off x="4011925" y="1194507"/>
            <a:ext cx="5725664" cy="4415710"/>
          </a:xfrm>
          <a:prstGeom prst="rect">
            <a:avLst/>
          </a:prstGeom>
          <a:noFill/>
          <a:scene3d>
            <a:camera prst="orthographicFront">
              <a:rot lat="0" lon="0" rev="0"/>
            </a:camera>
            <a:lightRig rig="threePt" dir="t"/>
          </a:scene3d>
          <a:extLst>
            <a:ext uri="{909E8E84-426E-40DD-AFC4-6F175D3DCCD1}">
              <a14:hiddenFill xmlns:a14="http://schemas.microsoft.com/office/drawing/2010/main">
                <a:solidFill>
                  <a:srgbClr val="FFFFFF"/>
                </a:solidFill>
              </a14:hiddenFill>
            </a:ext>
          </a:extLst>
        </p:spPr>
      </p:pic>
      <p:pic>
        <p:nvPicPr>
          <p:cNvPr id="4099" name="Picture 3" descr="C:\Users\gunolo02\Documents\Projekt\Vietnam\Bildspel\Umeåbilder\IMG_1448.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rot="5400000">
            <a:off x="-509458" y="1254804"/>
            <a:ext cx="5722188" cy="4291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13861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ruta 1"/>
          <p:cNvSpPr txBox="1"/>
          <p:nvPr/>
        </p:nvSpPr>
        <p:spPr>
          <a:xfrm>
            <a:off x="1401924" y="652854"/>
            <a:ext cx="7200800" cy="5232202"/>
          </a:xfrm>
          <a:prstGeom prst="rect">
            <a:avLst/>
          </a:prstGeom>
          <a:noFill/>
        </p:spPr>
        <p:txBody>
          <a:bodyPr wrap="square" rtlCol="0">
            <a:spAutoFit/>
          </a:bodyPr>
          <a:lstStyle/>
          <a:p>
            <a:r>
              <a:rPr lang="sv-SE" sz="2800" b="1" dirty="0" err="1" smtClean="0"/>
              <a:t>Today’s</a:t>
            </a:r>
            <a:r>
              <a:rPr lang="sv-SE" sz="2800" b="1" dirty="0" smtClean="0"/>
              <a:t> </a:t>
            </a:r>
            <a:r>
              <a:rPr lang="sv-SE" sz="2800" b="1" dirty="0" err="1" smtClean="0"/>
              <a:t>programme</a:t>
            </a:r>
            <a:endParaRPr lang="sv-SE" sz="2800" b="1" dirty="0"/>
          </a:p>
          <a:p>
            <a:endParaRPr lang="sv-SE" dirty="0" smtClean="0"/>
          </a:p>
          <a:p>
            <a:r>
              <a:rPr lang="sv-SE" b="1" dirty="0" smtClean="0"/>
              <a:t>Presentations</a:t>
            </a:r>
          </a:p>
          <a:p>
            <a:pPr marL="285750" indent="-285750">
              <a:buFontTx/>
              <a:buChar char="-"/>
            </a:pPr>
            <a:r>
              <a:rPr lang="sv-SE" dirty="0" smtClean="0"/>
              <a:t>The ICLD </a:t>
            </a:r>
            <a:r>
              <a:rPr lang="sv-SE" dirty="0" err="1" smtClean="0"/>
              <a:t>project</a:t>
            </a:r>
            <a:endParaRPr lang="sv-SE" dirty="0" smtClean="0"/>
          </a:p>
          <a:p>
            <a:pPr marL="285750" indent="-285750">
              <a:buFontTx/>
              <a:buChar char="-"/>
            </a:pPr>
            <a:r>
              <a:rPr lang="sv-SE" dirty="0" smtClean="0"/>
              <a:t>Swedish </a:t>
            </a:r>
            <a:r>
              <a:rPr lang="sv-SE" dirty="0" err="1" smtClean="0"/>
              <a:t>education</a:t>
            </a:r>
            <a:endParaRPr lang="sv-SE" dirty="0" smtClean="0"/>
          </a:p>
          <a:p>
            <a:pPr marL="285750" indent="-285750">
              <a:buFontTx/>
              <a:buChar char="-"/>
            </a:pPr>
            <a:r>
              <a:rPr lang="en-US" dirty="0" smtClean="0"/>
              <a:t>What </a:t>
            </a:r>
            <a:r>
              <a:rPr lang="en-US" dirty="0"/>
              <a:t>has happened in </a:t>
            </a:r>
            <a:r>
              <a:rPr lang="en-US" dirty="0" smtClean="0"/>
              <a:t>schools, </a:t>
            </a:r>
            <a:r>
              <a:rPr lang="en-US" dirty="0"/>
              <a:t>preschool </a:t>
            </a:r>
            <a:r>
              <a:rPr lang="en-US" dirty="0" smtClean="0"/>
              <a:t>and in our districts/</a:t>
            </a:r>
            <a:r>
              <a:rPr lang="en-US" dirty="0" err="1" smtClean="0"/>
              <a:t>ciyt</a:t>
            </a:r>
            <a:r>
              <a:rPr lang="en-US" dirty="0" smtClean="0"/>
              <a:t> since </a:t>
            </a:r>
            <a:r>
              <a:rPr lang="en-US" dirty="0"/>
              <a:t>our last meeting in </a:t>
            </a:r>
            <a:r>
              <a:rPr lang="en-US" dirty="0" smtClean="0"/>
              <a:t>Hanoi in </a:t>
            </a:r>
            <a:r>
              <a:rPr lang="en-US" dirty="0" err="1" smtClean="0"/>
              <a:t>febr</a:t>
            </a:r>
            <a:r>
              <a:rPr lang="en-US" dirty="0" smtClean="0"/>
              <a:t> 2013</a:t>
            </a:r>
          </a:p>
          <a:p>
            <a:endParaRPr lang="sv-SE" dirty="0" smtClean="0"/>
          </a:p>
          <a:p>
            <a:r>
              <a:rPr lang="sv-SE" b="1" dirty="0" err="1" smtClean="0"/>
              <a:t>Reflections</a:t>
            </a:r>
            <a:endParaRPr lang="sv-SE" b="1" dirty="0" smtClean="0"/>
          </a:p>
          <a:p>
            <a:r>
              <a:rPr lang="en-US" dirty="0"/>
              <a:t>Experiences and reflections from teacher and </a:t>
            </a:r>
            <a:r>
              <a:rPr lang="en-US" dirty="0" err="1"/>
              <a:t>princpal</a:t>
            </a:r>
            <a:r>
              <a:rPr lang="en-US" dirty="0"/>
              <a:t> education in Hanoi – </a:t>
            </a:r>
            <a:r>
              <a:rPr lang="en-US" dirty="0" err="1"/>
              <a:t>aug</a:t>
            </a:r>
            <a:r>
              <a:rPr lang="en-US" dirty="0"/>
              <a:t> 2013</a:t>
            </a:r>
            <a:endParaRPr lang="sv-SE" dirty="0"/>
          </a:p>
          <a:p>
            <a:endParaRPr lang="sv-SE" dirty="0" smtClean="0"/>
          </a:p>
          <a:p>
            <a:r>
              <a:rPr lang="sv-SE" b="1" dirty="0" smtClean="0"/>
              <a:t>Preparation</a:t>
            </a:r>
          </a:p>
          <a:p>
            <a:r>
              <a:rPr lang="sv-SE" dirty="0" smtClean="0"/>
              <a:t>Preparation for </a:t>
            </a:r>
            <a:r>
              <a:rPr lang="sv-SE" dirty="0" err="1" smtClean="0"/>
              <a:t>Tuesday</a:t>
            </a:r>
            <a:r>
              <a:rPr lang="sv-SE" dirty="0" smtClean="0"/>
              <a:t> </a:t>
            </a:r>
            <a:r>
              <a:rPr lang="sv-SE" dirty="0" err="1" smtClean="0"/>
              <a:t>study</a:t>
            </a:r>
            <a:r>
              <a:rPr lang="sv-SE" dirty="0" smtClean="0"/>
              <a:t> visits at the partner </a:t>
            </a:r>
            <a:r>
              <a:rPr lang="sv-SE" dirty="0" err="1" smtClean="0"/>
              <a:t>schools</a:t>
            </a:r>
            <a:endParaRPr lang="sv-SE" dirty="0"/>
          </a:p>
          <a:p>
            <a:pPr marL="285750" indent="-285750">
              <a:buFontTx/>
              <a:buChar char="-"/>
            </a:pPr>
            <a:endParaRPr lang="sv-SE" dirty="0"/>
          </a:p>
          <a:p>
            <a:endParaRPr lang="sv-SE" dirty="0"/>
          </a:p>
          <a:p>
            <a:pPr marL="285750" indent="-285750">
              <a:buFontTx/>
              <a:buChar char="-"/>
            </a:pPr>
            <a:endParaRPr lang="sv-SE" dirty="0"/>
          </a:p>
          <a:p>
            <a:r>
              <a:rPr lang="sv-SE" dirty="0" smtClean="0"/>
              <a:t> </a:t>
            </a:r>
            <a:endParaRPr lang="sv-SE" dirty="0"/>
          </a:p>
        </p:txBody>
      </p:sp>
      <p:pic>
        <p:nvPicPr>
          <p:cNvPr id="3074" name="Picture 2" descr="Vietnams flagg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7864" y="5294955"/>
            <a:ext cx="2042248" cy="1361499"/>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veriges flagg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576" y="5275771"/>
            <a:ext cx="2174640" cy="1359151"/>
          </a:xfrm>
          <a:prstGeom prst="rect">
            <a:avLst/>
          </a:prstGeom>
          <a:noFill/>
          <a:extLst>
            <a:ext uri="{909E8E84-426E-40DD-AFC4-6F175D3DCCD1}">
              <a14:hiddenFill xmlns:a14="http://schemas.microsoft.com/office/drawing/2010/main">
                <a:solidFill>
                  <a:srgbClr val="FFFFFF"/>
                </a:solidFill>
              </a14:hiddenFill>
            </a:ext>
          </a:extLst>
        </p:spPr>
      </p:pic>
      <p:pic>
        <p:nvPicPr>
          <p:cNvPr id="3077" name="Picture 5" descr="C:\Users\gunolo02\Pictures\logotyp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104" y="6163139"/>
            <a:ext cx="3124200" cy="400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961237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684213" y="333375"/>
            <a:ext cx="7354887" cy="1143000"/>
          </a:xfrm>
        </p:spPr>
        <p:txBody>
          <a:bodyPr/>
          <a:lstStyle/>
          <a:p>
            <a:pPr eaLnBrk="1" hangingPunct="1"/>
            <a:r>
              <a:rPr lang="sv-SE" sz="3200" smtClean="0">
                <a:latin typeface="Times New Roman" pitchFamily="18" charset="0"/>
                <a:cs typeface="Times New Roman" pitchFamily="18" charset="0"/>
              </a:rPr>
              <a:t>”Our common future”</a:t>
            </a:r>
          </a:p>
        </p:txBody>
      </p:sp>
      <p:sp>
        <p:nvSpPr>
          <p:cNvPr id="6147" name="Rectangle 3"/>
          <p:cNvSpPr>
            <a:spLocks noGrp="1" noChangeArrowheads="1"/>
          </p:cNvSpPr>
          <p:nvPr>
            <p:ph type="body" sz="half" idx="1"/>
          </p:nvPr>
        </p:nvSpPr>
        <p:spPr>
          <a:xfrm>
            <a:off x="395288" y="2060575"/>
            <a:ext cx="4248150" cy="3844925"/>
          </a:xfrm>
        </p:spPr>
        <p:txBody>
          <a:bodyPr>
            <a:normAutofit fontScale="85000" lnSpcReduction="10000"/>
          </a:bodyPr>
          <a:lstStyle/>
          <a:p>
            <a:pPr marL="533400" indent="-533400" eaLnBrk="1" hangingPunct="1">
              <a:buFontTx/>
              <a:buNone/>
            </a:pPr>
            <a:endParaRPr lang="sv-SE" sz="2000" dirty="0" smtClean="0">
              <a:latin typeface="Tahoma" pitchFamily="34" charset="0"/>
            </a:endParaRPr>
          </a:p>
          <a:p>
            <a:pPr marL="533400" indent="-533400" eaLnBrk="1" hangingPunct="1">
              <a:buFontTx/>
              <a:buNone/>
            </a:pPr>
            <a:r>
              <a:rPr lang="sv-SE" sz="2800" dirty="0" smtClean="0">
                <a:latin typeface="Times New Roman" pitchFamily="18" charset="0"/>
                <a:cs typeface="Times New Roman" pitchFamily="18" charset="0"/>
              </a:rPr>
              <a:t>       ”</a:t>
            </a:r>
            <a:r>
              <a:rPr lang="en-US" sz="2800" i="1" dirty="0" smtClean="0">
                <a:latin typeface="Times New Roman" pitchFamily="18" charset="0"/>
                <a:cs typeface="Times New Roman" pitchFamily="18" charset="0"/>
              </a:rPr>
              <a:t>Sustainable development is development that meets the needs of the present without compromising the ability of future generations to meet their own needs.”</a:t>
            </a:r>
          </a:p>
          <a:p>
            <a:pPr marL="533400" indent="-533400" eaLnBrk="1" hangingPunct="1">
              <a:buFontTx/>
              <a:buNone/>
            </a:pPr>
            <a:endParaRPr lang="en-US" sz="2000" i="1" dirty="0" smtClean="0"/>
          </a:p>
          <a:p>
            <a:pPr marL="533400" indent="-533400" eaLnBrk="1" hangingPunct="1">
              <a:buFontTx/>
              <a:buNone/>
            </a:pPr>
            <a:r>
              <a:rPr lang="en-US" sz="1400" dirty="0" smtClean="0"/>
              <a:t>	</a:t>
            </a:r>
          </a:p>
          <a:p>
            <a:pPr marL="533400" indent="-533400" eaLnBrk="1" hangingPunct="1">
              <a:buFontTx/>
              <a:buNone/>
            </a:pPr>
            <a:r>
              <a:rPr lang="sv-SE" sz="2000" dirty="0" smtClean="0">
                <a:latin typeface="Tahoma" pitchFamily="34" charset="0"/>
              </a:rPr>
              <a:t>   </a:t>
            </a:r>
          </a:p>
          <a:p>
            <a:pPr marL="533400" indent="-533400" eaLnBrk="1" hangingPunct="1">
              <a:buFontTx/>
              <a:buNone/>
            </a:pPr>
            <a:endParaRPr lang="sv-SE" sz="1800" dirty="0" smtClean="0">
              <a:latin typeface="Tahoma" pitchFamily="34" charset="0"/>
            </a:endParaRPr>
          </a:p>
          <a:p>
            <a:pPr marL="533400" indent="-533400" eaLnBrk="1" hangingPunct="1">
              <a:buFontTx/>
              <a:buNone/>
            </a:pPr>
            <a:r>
              <a:rPr lang="sv-SE" sz="2400" dirty="0" smtClean="0">
                <a:latin typeface="Tahoma" pitchFamily="34" charset="0"/>
              </a:rPr>
              <a:t>    </a:t>
            </a:r>
          </a:p>
          <a:p>
            <a:pPr marL="533400" indent="-533400" eaLnBrk="1" hangingPunct="1">
              <a:buFontTx/>
              <a:buNone/>
            </a:pPr>
            <a:endParaRPr lang="sv-SE" sz="2400" dirty="0" smtClean="0">
              <a:latin typeface="Tahoma" pitchFamily="34" charset="0"/>
            </a:endParaRPr>
          </a:p>
          <a:p>
            <a:pPr marL="533400" indent="-533400" eaLnBrk="1" hangingPunct="1">
              <a:buFontTx/>
              <a:buNone/>
            </a:pPr>
            <a:endParaRPr lang="sv-SE" sz="2000" dirty="0" smtClean="0">
              <a:latin typeface="Tahoma" pitchFamily="34" charset="0"/>
            </a:endParaRPr>
          </a:p>
          <a:p>
            <a:pPr marL="533400" indent="-533400" eaLnBrk="1" hangingPunct="1">
              <a:buFontTx/>
              <a:buNone/>
            </a:pPr>
            <a:endParaRPr lang="sv-SE" sz="2000" dirty="0" smtClean="0">
              <a:latin typeface="Tahoma" pitchFamily="34" charset="0"/>
            </a:endParaRPr>
          </a:p>
          <a:p>
            <a:pPr marL="533400" indent="-533400" eaLnBrk="1" hangingPunct="1">
              <a:buFontTx/>
              <a:buNone/>
            </a:pPr>
            <a:endParaRPr lang="sv-SE" sz="2000" dirty="0" smtClean="0">
              <a:latin typeface="Comic Sans MS" pitchFamily="66" charset="0"/>
            </a:endParaRPr>
          </a:p>
          <a:p>
            <a:pPr marL="533400" indent="-533400" eaLnBrk="1" hangingPunct="1">
              <a:buFontTx/>
              <a:buNone/>
            </a:pPr>
            <a:endParaRPr lang="sv-SE" sz="2000" dirty="0" smtClean="0">
              <a:latin typeface="Comic Sans MS" pitchFamily="66" charset="0"/>
            </a:endParaRPr>
          </a:p>
          <a:p>
            <a:pPr marL="533400" indent="-533400" eaLnBrk="1" hangingPunct="1">
              <a:buFontTx/>
              <a:buNone/>
            </a:pPr>
            <a:endParaRPr lang="sv-SE" sz="2800" dirty="0" smtClean="0">
              <a:solidFill>
                <a:srgbClr val="FF3300"/>
              </a:solidFill>
              <a:latin typeface="Comic Sans MS" pitchFamily="66" charset="0"/>
            </a:endParaRPr>
          </a:p>
        </p:txBody>
      </p:sp>
      <p:sp>
        <p:nvSpPr>
          <p:cNvPr id="6148" name="Text Box 4"/>
          <p:cNvSpPr txBox="1">
            <a:spLocks noChangeArrowheads="1"/>
          </p:cNvSpPr>
          <p:nvPr/>
        </p:nvSpPr>
        <p:spPr bwMode="auto">
          <a:xfrm>
            <a:off x="827088" y="476250"/>
            <a:ext cx="8066087" cy="82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endParaRPr lang="sv-SE" sz="4800">
              <a:latin typeface="Tahoma" pitchFamily="34" charset="0"/>
            </a:endParaRPr>
          </a:p>
        </p:txBody>
      </p:sp>
      <p:pic>
        <p:nvPicPr>
          <p:cNvPr id="6149" name="Picture 5" descr="Gro Harlem Brundtland"/>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5508625" y="2133600"/>
            <a:ext cx="3106738" cy="3387725"/>
          </a:xfrm>
        </p:spPr>
      </p:pic>
      <p:sp>
        <p:nvSpPr>
          <p:cNvPr id="6150" name="Rektangel 5"/>
          <p:cNvSpPr>
            <a:spLocks noChangeArrowheads="1"/>
          </p:cNvSpPr>
          <p:nvPr/>
        </p:nvSpPr>
        <p:spPr bwMode="auto">
          <a:xfrm>
            <a:off x="5435600" y="5661025"/>
            <a:ext cx="3902075"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sv-SE" sz="1400">
                <a:latin typeface="Times New Roman" pitchFamily="18" charset="0"/>
                <a:cs typeface="Times New Roman" pitchFamily="18" charset="0"/>
              </a:rPr>
              <a:t>Gro Harlem Brundtland, </a:t>
            </a:r>
          </a:p>
          <a:p>
            <a:r>
              <a:rPr lang="en-US" sz="1400">
                <a:latin typeface="Times New Roman" pitchFamily="18" charset="0"/>
                <a:cs typeface="Times New Roman" pitchFamily="18" charset="0"/>
              </a:rPr>
              <a:t>World Commission on Environment </a:t>
            </a:r>
          </a:p>
          <a:p>
            <a:r>
              <a:rPr lang="en-US" sz="1400">
                <a:latin typeface="Times New Roman" pitchFamily="18" charset="0"/>
                <a:cs typeface="Times New Roman" pitchFamily="18" charset="0"/>
              </a:rPr>
              <a:t>and Development</a:t>
            </a:r>
            <a:endParaRPr lang="sv-SE" sz="1400">
              <a:latin typeface="Times New Roman" pitchFamily="18" charset="0"/>
              <a:cs typeface="Times New Roman" pitchFamily="18" charset="0"/>
            </a:endParaRPr>
          </a:p>
        </p:txBody>
      </p:sp>
      <p:pic>
        <p:nvPicPr>
          <p:cNvPr id="6151" name="Picture 2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6453188"/>
            <a:ext cx="1981200" cy="25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73704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t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10938</TotalTime>
  <Words>1353</Words>
  <Application>Microsoft Office PowerPoint</Application>
  <PresentationFormat>Bildspel på skärmen (4:3)</PresentationFormat>
  <Paragraphs>281</Paragraphs>
  <Slides>47</Slides>
  <Notes>5</Notes>
  <HiddenSlides>7</HiddenSlides>
  <MMClips>0</MMClips>
  <ScaleCrop>false</ScaleCrop>
  <HeadingPairs>
    <vt:vector size="4" baseType="variant">
      <vt:variant>
        <vt:lpstr>Tema</vt:lpstr>
      </vt:variant>
      <vt:variant>
        <vt:i4>1</vt:i4>
      </vt:variant>
      <vt:variant>
        <vt:lpstr>Bildrubriker</vt:lpstr>
      </vt:variant>
      <vt:variant>
        <vt:i4>47</vt:i4>
      </vt:variant>
    </vt:vector>
  </HeadingPairs>
  <TitlesOfParts>
    <vt:vector size="48" baseType="lpstr">
      <vt:lpstr>Office-tema</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”Our common future”</vt:lpstr>
      <vt:lpstr> Our ICLD-project Approach</vt:lpstr>
      <vt:lpstr>  The school and preschool project Integrated Management Processes for ESD  (Dnr 2012-0019)  </vt:lpstr>
      <vt:lpstr> The strategic project Sustainable Strategies for Sustainable Education  (Dnr 2012-0018) </vt:lpstr>
      <vt:lpstr>  Management and Coordination  (Dnr 2012-0020)  </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lpstr>Sustainable development</vt:lpstr>
      <vt:lpstr>PowerPoint-presentation</vt:lpstr>
      <vt:lpstr>PowerPoint-presentation</vt:lpstr>
      <vt:lpstr>PowerPoint-presentation</vt:lpstr>
      <vt:lpstr>PowerPoint-presentation</vt:lpstr>
      <vt:lpstr>How to save energy - education for teachers and pupils!</vt:lpstr>
      <vt:lpstr>For different ages</vt:lpstr>
      <vt:lpstr>Outdoor education in mathematics</vt:lpstr>
      <vt:lpstr>PowerPoint-presentation</vt:lpstr>
      <vt:lpstr>PowerPoint-presentation</vt:lpstr>
      <vt:lpstr>PowerPoint-presentation</vt:lpstr>
      <vt:lpstr>Principals celebrating in 2010</vt:lpstr>
      <vt:lpstr>PowerPoint-presentation</vt:lpstr>
      <vt:lpstr>PowerPoint-presentation</vt:lpstr>
      <vt:lpstr>PowerPoint-presentation</vt:lpstr>
      <vt:lpstr>PowerPoint-presentation</vt:lpstr>
      <vt:lpstr>PowerPoint-presentation</vt:lpstr>
      <vt:lpstr>PowerPoint-presentation</vt:lpstr>
      <vt:lpstr>PowerPoint-presentation</vt:lpstr>
      <vt:lpstr>PowerPoint-presentation</vt:lpstr>
    </vt:vector>
  </TitlesOfParts>
  <Company>IT och Telefoni</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PowerPoint-presentation</dc:title>
  <dc:creator>Gunnar Olofsson</dc:creator>
  <cp:lastModifiedBy>Gunnar Olofsson</cp:lastModifiedBy>
  <cp:revision>45</cp:revision>
  <cp:lastPrinted>2013-09-23T06:03:22Z</cp:lastPrinted>
  <dcterms:created xsi:type="dcterms:W3CDTF">2013-09-20T06:41:27Z</dcterms:created>
  <dcterms:modified xsi:type="dcterms:W3CDTF">2013-10-02T07:37:56Z</dcterms:modified>
</cp:coreProperties>
</file>